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iyxUyemMKRDnCBhOXBgMSJW3Tqk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When I originally thought about what I wanted to do with this campaign, I settled on something near and dear to my heart, and that was the Martini Shot: a free-form podcast style channel that would talk about nearly anything pertaining to the film industry. I wanted to create a forum for anyone to share their thoughts and opinions with me about movies they love, gossip they hear, and stories they want to create. Through blog and podcast format, I believe I have successfully captured that vision.</a:t>
            </a:r>
            <a:endParaRPr/>
          </a:p>
          <a:p>
            <a:pPr marL="0" lvl="0" indent="0" algn="l" rtl="0">
              <a:spcBef>
                <a:spcPts val="0"/>
              </a:spcBef>
              <a:spcAft>
                <a:spcPts val="0"/>
              </a:spcAft>
              <a:buNone/>
            </a:pPr>
            <a:endParaRPr/>
          </a:p>
        </p:txBody>
      </p:sp>
      <p:sp>
        <p:nvSpPr>
          <p:cNvPr id="145" name="Google Shape;1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Important Info</a:t>
            </a:r>
            <a:endParaRPr/>
          </a:p>
          <a:p>
            <a:pPr marL="457200" lvl="0" indent="-317500" algn="l" rtl="0">
              <a:spcBef>
                <a:spcPts val="0"/>
              </a:spcBef>
              <a:spcAft>
                <a:spcPts val="0"/>
              </a:spcAft>
              <a:buSzPts val="1400"/>
              <a:buChar char="-"/>
            </a:pPr>
            <a:r>
              <a:rPr lang="en-US"/>
              <a:t>51.1% of users were direct</a:t>
            </a:r>
            <a:endParaRPr/>
          </a:p>
          <a:p>
            <a:pPr marL="457200" lvl="0" indent="-317500" algn="l" rtl="0">
              <a:spcBef>
                <a:spcPts val="0"/>
              </a:spcBef>
              <a:spcAft>
                <a:spcPts val="0"/>
              </a:spcAft>
              <a:buSzPts val="1400"/>
              <a:buChar char="-"/>
            </a:pPr>
            <a:r>
              <a:rPr lang="en-US"/>
              <a:t>40.2% of users were from social </a:t>
            </a:r>
            <a:endParaRPr/>
          </a:p>
          <a:p>
            <a:pPr marL="457200" lvl="0" indent="-317500" algn="l" rtl="0">
              <a:spcBef>
                <a:spcPts val="0"/>
              </a:spcBef>
              <a:spcAft>
                <a:spcPts val="0"/>
              </a:spcAft>
              <a:buSzPts val="1400"/>
              <a:buChar char="-"/>
            </a:pPr>
            <a:r>
              <a:rPr lang="en-US"/>
              <a:t>Meaning that we have a 8.2% of users who found our site organically!</a:t>
            </a:r>
            <a:endParaRPr/>
          </a:p>
          <a:p>
            <a:pPr marL="0" lvl="0" indent="0" algn="l" rtl="0">
              <a:spcBef>
                <a:spcPts val="0"/>
              </a:spcBef>
              <a:spcAft>
                <a:spcPts val="0"/>
              </a:spcAft>
              <a:buNone/>
            </a:pPr>
            <a:endParaRPr/>
          </a:p>
        </p:txBody>
      </p:sp>
      <p:sp>
        <p:nvSpPr>
          <p:cNvPr id="251" name="Google Shape;25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Important Info</a:t>
            </a:r>
            <a:endParaRPr/>
          </a:p>
          <a:p>
            <a:pPr marL="457200" lvl="0" indent="-317500" algn="l" rtl="0">
              <a:spcBef>
                <a:spcPts val="0"/>
              </a:spcBef>
              <a:spcAft>
                <a:spcPts val="0"/>
              </a:spcAft>
              <a:buSzPts val="1400"/>
              <a:buChar char="-"/>
            </a:pPr>
            <a:r>
              <a:rPr lang="en-US"/>
              <a:t>198 goal completions, one of the highest out of all my classmates, if not the highest goal completion count</a:t>
            </a:r>
            <a:endParaRPr/>
          </a:p>
          <a:p>
            <a:pPr marL="0" lvl="0" indent="0" algn="l" rtl="0">
              <a:spcBef>
                <a:spcPts val="0"/>
              </a:spcBef>
              <a:spcAft>
                <a:spcPts val="0"/>
              </a:spcAft>
              <a:buNone/>
            </a:pPr>
            <a:endParaRPr/>
          </a:p>
        </p:txBody>
      </p:sp>
      <p:sp>
        <p:nvSpPr>
          <p:cNvPr id="260" name="Google Shape;26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t>The Martini Shot </a:t>
            </a:r>
            <a:r>
              <a:rPr lang="en-US"/>
              <a:t>was very successful in their campaign as they were always above average in nearly all of the categories assigned via this chart. Compared to my classmates, I was also able to hit the right market and my ability to connect and establish a relationship with my audience and this brand was impeccable. One standout to note, is that we had a lot of audience, nearly doubling the average number of users and pageviews in our campaign.</a:t>
            </a:r>
            <a:endParaRPr/>
          </a:p>
        </p:txBody>
      </p:sp>
      <p:sp>
        <p:nvSpPr>
          <p:cNvPr id="269" name="Google Shape;26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Important Info</a:t>
            </a:r>
            <a:endParaRPr/>
          </a:p>
          <a:p>
            <a:pPr marL="457200" lvl="0" indent="-317500" algn="l" rtl="0">
              <a:spcBef>
                <a:spcPts val="0"/>
              </a:spcBef>
              <a:spcAft>
                <a:spcPts val="0"/>
              </a:spcAft>
              <a:buSzPts val="1400"/>
              <a:buChar char="-"/>
            </a:pPr>
            <a:r>
              <a:rPr lang="en-US"/>
              <a:t>124 contacts</a:t>
            </a:r>
            <a:endParaRPr/>
          </a:p>
          <a:p>
            <a:pPr marL="457200" lvl="0" indent="-317500" algn="l" rtl="0">
              <a:spcBef>
                <a:spcPts val="0"/>
              </a:spcBef>
              <a:spcAft>
                <a:spcPts val="0"/>
              </a:spcAft>
              <a:buSzPts val="1400"/>
              <a:buChar char="-"/>
            </a:pPr>
            <a:r>
              <a:rPr lang="en-US"/>
              <a:t>118 subscribers</a:t>
            </a:r>
            <a:endParaRPr/>
          </a:p>
          <a:p>
            <a:pPr marL="914400" lvl="1" indent="-317500" algn="l" rtl="0">
              <a:spcBef>
                <a:spcPts val="0"/>
              </a:spcBef>
              <a:spcAft>
                <a:spcPts val="0"/>
              </a:spcAft>
              <a:buSzPts val="1400"/>
              <a:buChar char="-"/>
            </a:pPr>
            <a:r>
              <a:rPr lang="en-US"/>
              <a:t>of those, that means we had 6 people’s emails bounce</a:t>
            </a:r>
            <a:endParaRPr/>
          </a:p>
          <a:p>
            <a:pPr marL="914400" lvl="1" indent="-317500" algn="l" rtl="0">
              <a:spcBef>
                <a:spcPts val="0"/>
              </a:spcBef>
              <a:spcAft>
                <a:spcPts val="0"/>
              </a:spcAft>
              <a:buSzPts val="1400"/>
              <a:buChar char="-"/>
            </a:pPr>
            <a:r>
              <a:rPr lang="en-US"/>
              <a:t>We had multiple unsubscribers</a:t>
            </a:r>
            <a:endParaRPr/>
          </a:p>
          <a:p>
            <a:pPr marL="457200" lvl="0" indent="-317500" algn="l" rtl="0">
              <a:spcBef>
                <a:spcPts val="0"/>
              </a:spcBef>
              <a:spcAft>
                <a:spcPts val="0"/>
              </a:spcAft>
              <a:buSzPts val="1400"/>
              <a:buChar char="-"/>
            </a:pPr>
            <a:r>
              <a:rPr lang="en-US"/>
              <a:t>Contact Rating was mediocre</a:t>
            </a:r>
            <a:endParaRPr/>
          </a:p>
          <a:p>
            <a:pPr marL="914400" lvl="1" indent="-317500" algn="l" rtl="0">
              <a:spcBef>
                <a:spcPts val="0"/>
              </a:spcBef>
              <a:spcAft>
                <a:spcPts val="0"/>
              </a:spcAft>
              <a:buSzPts val="1400"/>
              <a:buChar char="-"/>
            </a:pPr>
            <a:r>
              <a:rPr lang="en-US"/>
              <a:t>We had 91 contacts with a 2 star rating</a:t>
            </a:r>
            <a:endParaRPr/>
          </a:p>
          <a:p>
            <a:pPr marL="914400" lvl="1" indent="-317500" algn="l" rtl="0">
              <a:spcBef>
                <a:spcPts val="0"/>
              </a:spcBef>
              <a:spcAft>
                <a:spcPts val="0"/>
              </a:spcAft>
              <a:buSzPts val="1400"/>
              <a:buChar char="-"/>
            </a:pPr>
            <a:r>
              <a:rPr lang="en-US"/>
              <a:t>That means nearly 75% of our contacts were just clicking on our emails, not going any further than to read them. They didn't click on our hyperlinks to our website or communicate with/contact us</a:t>
            </a:r>
            <a:endParaRPr/>
          </a:p>
        </p:txBody>
      </p:sp>
      <p:sp>
        <p:nvSpPr>
          <p:cNvPr id="278" name="Google Shape;27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Important Info</a:t>
            </a:r>
            <a:endParaRPr/>
          </a:p>
          <a:p>
            <a:pPr marL="457200" lvl="0" indent="-317500" algn="l" rtl="0">
              <a:spcBef>
                <a:spcPts val="0"/>
              </a:spcBef>
              <a:spcAft>
                <a:spcPts val="0"/>
              </a:spcAft>
              <a:buSzPts val="1400"/>
              <a:buChar char="-"/>
            </a:pPr>
            <a:r>
              <a:rPr lang="en-US"/>
              <a:t>Big spike in page visits from Facebook after the “My predictions” gift card campaign</a:t>
            </a:r>
            <a:endParaRPr/>
          </a:p>
          <a:p>
            <a:pPr marL="457200" lvl="0" indent="-317500" algn="l" rtl="0">
              <a:spcBef>
                <a:spcPts val="0"/>
              </a:spcBef>
              <a:spcAft>
                <a:spcPts val="0"/>
              </a:spcAft>
              <a:buSzPts val="1400"/>
              <a:buChar char="-"/>
            </a:pPr>
            <a:r>
              <a:rPr lang="en-US"/>
              <a:t>Page Reaches</a:t>
            </a:r>
            <a:endParaRPr/>
          </a:p>
          <a:p>
            <a:pPr marL="914400" lvl="1" indent="-317500" algn="l" rtl="0">
              <a:spcBef>
                <a:spcPts val="0"/>
              </a:spcBef>
              <a:spcAft>
                <a:spcPts val="0"/>
              </a:spcAft>
              <a:buSzPts val="1400"/>
              <a:buChar char="-"/>
            </a:pPr>
            <a:r>
              <a:rPr lang="en-US"/>
              <a:t>Facebook: 476</a:t>
            </a:r>
            <a:endParaRPr/>
          </a:p>
          <a:p>
            <a:pPr marL="914400" lvl="1" indent="-317500" algn="l" rtl="0">
              <a:spcBef>
                <a:spcPts val="0"/>
              </a:spcBef>
              <a:spcAft>
                <a:spcPts val="0"/>
              </a:spcAft>
              <a:buSzPts val="1400"/>
              <a:buChar char="-"/>
            </a:pPr>
            <a:r>
              <a:rPr lang="en-US"/>
              <a:t>Insta: 90</a:t>
            </a:r>
            <a:endParaRPr/>
          </a:p>
          <a:p>
            <a:pPr marL="457200" lvl="0" indent="-317500" algn="l" rtl="0">
              <a:spcBef>
                <a:spcPts val="0"/>
              </a:spcBef>
              <a:spcAft>
                <a:spcPts val="0"/>
              </a:spcAft>
              <a:buSzPts val="1400"/>
              <a:buChar char="-"/>
            </a:pPr>
            <a:r>
              <a:rPr lang="en-US"/>
              <a:t>Profile or Page visits</a:t>
            </a:r>
            <a:endParaRPr/>
          </a:p>
          <a:p>
            <a:pPr marL="914400" lvl="1" indent="-317500" algn="l" rtl="0">
              <a:spcBef>
                <a:spcPts val="0"/>
              </a:spcBef>
              <a:spcAft>
                <a:spcPts val="0"/>
              </a:spcAft>
              <a:buSzPts val="1400"/>
              <a:buChar char="-"/>
            </a:pPr>
            <a:r>
              <a:rPr lang="en-US"/>
              <a:t>Facebook: 155</a:t>
            </a:r>
            <a:endParaRPr/>
          </a:p>
          <a:p>
            <a:pPr marL="914400" lvl="1" indent="-317500" algn="l" rtl="0">
              <a:spcBef>
                <a:spcPts val="0"/>
              </a:spcBef>
              <a:spcAft>
                <a:spcPts val="0"/>
              </a:spcAft>
              <a:buSzPts val="1400"/>
              <a:buChar char="-"/>
            </a:pPr>
            <a:r>
              <a:rPr lang="en-US"/>
              <a:t>Insta: 96</a:t>
            </a:r>
            <a:endParaRPr/>
          </a:p>
        </p:txBody>
      </p:sp>
      <p:sp>
        <p:nvSpPr>
          <p:cNvPr id="291" name="Google Shape;2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25dbed2fe0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125dbed2fe0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Important Info</a:t>
            </a:r>
            <a:endParaRPr/>
          </a:p>
          <a:p>
            <a:pPr marL="457200" lvl="0" indent="-317500" algn="l" rtl="0">
              <a:spcBef>
                <a:spcPts val="0"/>
              </a:spcBef>
              <a:spcAft>
                <a:spcPts val="0"/>
              </a:spcAft>
              <a:buSzPts val="1400"/>
              <a:buChar char="-"/>
            </a:pPr>
            <a:r>
              <a:rPr lang="en-US"/>
              <a:t>269 people reached out to from one of our posts</a:t>
            </a:r>
            <a:endParaRPr/>
          </a:p>
          <a:p>
            <a:pPr marL="914400" lvl="1" indent="-317500" algn="l" rtl="0">
              <a:spcBef>
                <a:spcPts val="0"/>
              </a:spcBef>
              <a:spcAft>
                <a:spcPts val="0"/>
              </a:spcAft>
              <a:buSzPts val="1400"/>
              <a:buChar char="-"/>
            </a:pPr>
            <a:r>
              <a:rPr lang="en-US"/>
              <a:t>Our most interactions from a post on our social media</a:t>
            </a:r>
            <a:endParaRPr/>
          </a:p>
          <a:p>
            <a:pPr marL="457200" lvl="0" indent="-317500" algn="l" rtl="0">
              <a:spcBef>
                <a:spcPts val="0"/>
              </a:spcBef>
              <a:spcAft>
                <a:spcPts val="0"/>
              </a:spcAft>
              <a:buSzPts val="1400"/>
              <a:buChar char="-"/>
            </a:pPr>
            <a:r>
              <a:rPr lang="en-US"/>
              <a:t>19 page likes on Facebook</a:t>
            </a:r>
            <a:endParaRPr/>
          </a:p>
          <a:p>
            <a:pPr marL="457200" lvl="0" indent="-317500" algn="l" rtl="0">
              <a:spcBef>
                <a:spcPts val="0"/>
              </a:spcBef>
              <a:spcAft>
                <a:spcPts val="0"/>
              </a:spcAft>
              <a:buSzPts val="1400"/>
              <a:buChar char="-"/>
            </a:pPr>
            <a:r>
              <a:rPr lang="en-US"/>
              <a:t>60 followers on Instagram</a:t>
            </a:r>
            <a:endParaRPr/>
          </a:p>
        </p:txBody>
      </p:sp>
      <p:sp>
        <p:nvSpPr>
          <p:cNvPr id="301" name="Google Shape;301;g125dbed2fe0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Overall, this class provided me with the knowledge and onset to accurately advertise and market a campaign. I’ve developed a richer appreciation for blog content curation, email marketing, and public relations/advertising. While we didn’t focus too much on social media, or how to manage it within our own campaigns, I believe the real goal of the class was to establish a brand and successfully spread the word with the intention to market and drain it’s resources for lead generation. While I get ready to head off into the real world, this class has taught me numerous applications and software skills I never thought I would possess and for that, I am incredibly grateful.</a:t>
            </a:r>
            <a:endParaRPr/>
          </a:p>
        </p:txBody>
      </p:sp>
      <p:sp>
        <p:nvSpPr>
          <p:cNvPr id="313" name="Google Shape;31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I took this course originally for two simple reasons. Education, and the future (jobs).</a:t>
            </a:r>
            <a:endParaRPr/>
          </a:p>
          <a:p>
            <a:pPr marL="457200" lvl="0" indent="-317500" algn="l" rtl="0">
              <a:spcBef>
                <a:spcPts val="0"/>
              </a:spcBef>
              <a:spcAft>
                <a:spcPts val="0"/>
              </a:spcAft>
              <a:buSzPts val="1400"/>
              <a:buAutoNum type="alphaUcPeriod"/>
            </a:pPr>
            <a:r>
              <a:rPr lang="en-US"/>
              <a:t>I wanted to learn more about social media, how to manage it effectively through different channels and different mediums. I wanted to learn what it would be like to manage a brand, to spread content and be able to foster a community using information and technology as resources to that campaign.</a:t>
            </a:r>
            <a:endParaRPr/>
          </a:p>
          <a:p>
            <a:pPr marL="457200" lvl="0" indent="-317500" algn="l" rtl="0">
              <a:spcBef>
                <a:spcPts val="0"/>
              </a:spcBef>
              <a:spcAft>
                <a:spcPts val="0"/>
              </a:spcAft>
              <a:buSzPts val="1400"/>
              <a:buAutoNum type="alphaUcPeriod"/>
            </a:pPr>
            <a:r>
              <a:rPr lang="en-US"/>
              <a:t>I needed a class that would empower me to start my own brand, and company that could one day be profitable… because it is so valuable to me. I want to one day make a living off of social media creation, if I could even own a side business/side hustle that would allow me to pull in money.</a:t>
            </a:r>
            <a:endParaRPr/>
          </a:p>
        </p:txBody>
      </p:sp>
      <p:sp>
        <p:nvSpPr>
          <p:cNvPr id="154" name="Google Shape;1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There is no content for this section other than the material already provided.</a:t>
            </a:r>
            <a:endParaRPr/>
          </a:p>
        </p:txBody>
      </p:sp>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class turned out, not how I had originally thought it would. We curated content, we spread information through social media, and we fostered our talents, all like I had expected, but to a different degree. We never were really taught anything special about Instagram, Facebook, or TikTok. We never learned how to actually “Market” via social media, and we never taught how to post information effectively through these different mediums… we were pretty much left to our own devices on that front. We were taught how to write and curate a blog, and how to send out an email campaign, but that was pretty much the extent of our marketing lessons in social media. I expected a class that would take into consideration more hands-on approaches in how we run our Instagram or Facebook pages, and was shocked not to see this when taking the class.</a:t>
            </a:r>
            <a:endParaRPr/>
          </a:p>
          <a:p>
            <a:pPr marL="0" lvl="0" indent="0" algn="l" rtl="0">
              <a:spcBef>
                <a:spcPts val="0"/>
              </a:spcBef>
              <a:spcAft>
                <a:spcPts val="0"/>
              </a:spcAft>
              <a:buNone/>
            </a:pPr>
            <a:endParaRPr/>
          </a:p>
        </p:txBody>
      </p:sp>
      <p:sp>
        <p:nvSpPr>
          <p:cNvPr id="177" name="Google Shape;17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Strengths</a:t>
            </a:r>
            <a:endParaRPr/>
          </a:p>
          <a:p>
            <a:pPr marL="0" lvl="0" indent="457200" algn="l" rtl="0">
              <a:spcBef>
                <a:spcPts val="0"/>
              </a:spcBef>
              <a:spcAft>
                <a:spcPts val="0"/>
              </a:spcAft>
              <a:buClr>
                <a:schemeClr val="dk1"/>
              </a:buClr>
              <a:buSzPts val="1100"/>
              <a:buFont typeface="Arial"/>
              <a:buNone/>
            </a:pPr>
            <a:r>
              <a:rPr lang="en-US"/>
              <a:t>Looking at the other students in my class, I can tell that our strengths previously still held true today. The Martini Shot continues to hold up a superior consumer interface. Our website is still very strong, and we even updated it to make it more seamless for our visitors. We have fewer tabs, fewer options, and a much more streamlined approach on our homepage. Of course, all of these pages are still there — they’re just hidden. While they still have the option to read our blog, listen to our podcast, and to interact with our content via forms, and comments, all of this is much more in sync with our brand, and kept hidden in order to prevent first-time users from feeling overwhelmed. As we continue to grow, our numbers speak for themselves. Out of the entire class, we continue to have the most subscribers, the most visitors (users), the most sessions, and the most interactions (goal completions). Of course, that last one may be because we just ran a promotion on our website, where we gave away $10, but who is to say?</a:t>
            </a:r>
            <a:endParaRPr/>
          </a:p>
          <a:p>
            <a:pPr marL="0" lvl="0" indent="0" algn="l" rtl="0">
              <a:spcBef>
                <a:spcPts val="0"/>
              </a:spcBef>
              <a:spcAft>
                <a:spcPts val="0"/>
              </a:spcAft>
              <a:buClr>
                <a:schemeClr val="dk1"/>
              </a:buClr>
              <a:buSzPts val="1100"/>
              <a:buFont typeface="Arial"/>
              <a:buNone/>
            </a:pPr>
            <a:r>
              <a:rPr lang="en-US"/>
              <a:t>Weaknesses</a:t>
            </a:r>
            <a:endParaRPr/>
          </a:p>
          <a:p>
            <a:pPr marL="0" lvl="0" indent="457200" algn="l" rtl="0">
              <a:spcBef>
                <a:spcPts val="0"/>
              </a:spcBef>
              <a:spcAft>
                <a:spcPts val="0"/>
              </a:spcAft>
              <a:buClr>
                <a:schemeClr val="dk1"/>
              </a:buClr>
              <a:buSzPts val="1100"/>
              <a:buFont typeface="Arial"/>
              <a:buNone/>
            </a:pPr>
            <a:r>
              <a:rPr lang="en-US"/>
              <a:t>When it comes to our weaknesses, we do have a few… however, the list has gotten smaller over recent weeks. While we have amped up our email attendance/click-throughs and opens, we begin to see a decline in our subscribers (they are unsubscribing!). Due to the sheer amount of emails that are required of us to send this semester, my subscribers are getting frustrated. They do not like the constant reach-outs and beg for attention. They are beginning to get annoyed, and hence, they unsubscribe. If there were fewer required emails from the students in this campaign, there would be less subscription loss and more retention in our consumers each week.</a:t>
            </a:r>
            <a:endParaRPr/>
          </a:p>
          <a:p>
            <a:pPr marL="0" lvl="0" indent="0" algn="l" rtl="0">
              <a:spcBef>
                <a:spcPts val="0"/>
              </a:spcBef>
              <a:spcAft>
                <a:spcPts val="0"/>
              </a:spcAft>
              <a:buClr>
                <a:schemeClr val="dk1"/>
              </a:buClr>
              <a:buSzPts val="1100"/>
              <a:buFont typeface="Arial"/>
              <a:buNone/>
            </a:pPr>
            <a:r>
              <a:rPr lang="en-US"/>
              <a:t>Opportunities</a:t>
            </a:r>
            <a:endParaRPr/>
          </a:p>
          <a:p>
            <a:pPr marL="0" lvl="0" indent="457200" algn="l" rtl="0">
              <a:spcBef>
                <a:spcPts val="0"/>
              </a:spcBef>
              <a:spcAft>
                <a:spcPts val="0"/>
              </a:spcAft>
              <a:buSzPts val="1100"/>
              <a:buNone/>
            </a:pPr>
            <a:r>
              <a:rPr lang="en-US"/>
              <a:t>Again, The Martini Shot continuously does a great job with their website and content creation. They continue to set the bar, time and time again, especially compared to some of their competitors in this course. While this campaign is coming to a close, there is not much more room for growth or opportunities. We, however, could see a better design in our Instagram/social media feed. We could post more on our social media, tag more creators for a bigger turnout in users, and maybe even post more constantly. With regularly scheduled content (both on our website (blogs) and our social channels (posts)) we think we could turn out a bigger crowd, segmenting a bigger audience and increasing our statistics in the process.</a:t>
            </a:r>
            <a:endParaRPr/>
          </a:p>
          <a:p>
            <a:pPr marL="0" lvl="0" indent="0" algn="l" rtl="0">
              <a:spcBef>
                <a:spcPts val="0"/>
              </a:spcBef>
              <a:spcAft>
                <a:spcPts val="0"/>
              </a:spcAft>
              <a:buSzPts val="1100"/>
              <a:buNone/>
            </a:pPr>
            <a:r>
              <a:rPr lang="en-US"/>
              <a:t>Threats</a:t>
            </a:r>
            <a:endParaRPr/>
          </a:p>
          <a:p>
            <a:pPr marL="0" lvl="0" indent="0" algn="l" rtl="0">
              <a:spcBef>
                <a:spcPts val="0"/>
              </a:spcBef>
              <a:spcAft>
                <a:spcPts val="0"/>
              </a:spcAft>
              <a:buClr>
                <a:schemeClr val="dk1"/>
              </a:buClr>
              <a:buSzPts val="1100"/>
              <a:buFont typeface="Arial"/>
              <a:buNone/>
            </a:pPr>
            <a:r>
              <a:rPr lang="en-US"/>
              <a:t>	With us placing a large emphasis on our blog and website, we sort of lost track of social media, and forgot to post a couple of times (more often than not). Our constant threat is that we were always lower on the totem pole for spreading the word out to our subscribers and followers. While other classmates were constantly posting about their campaigns we were, but not as much. For every three posts they put out, we only posted about once. We definitely need to reconsider our stance here and drive home a better social media presence to speak for our content. However, while our social media presence was weak, we did still have a fair number of users/new users coming from that form of acquisition. Additionally, after putting out only one episode of our podcast, we realized it was going to be a lot of work to make 15 of them by the end of the campaign. Not only is it highly sought after (especially if your topic on podcasts is about the film industry), but it’s a very hard medium to undertake and requires lots and lots of work to get exactly right.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89" name="Google Shape;18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With the help of some online plugins and templates, I was able to curate a website that would visually pop and provide detail about who I am and what I want to share. From the first page alone, you are able to read about who I am, our most recent blog post, and see what it is that we do.</a:t>
            </a:r>
            <a:endParaRPr/>
          </a:p>
          <a:p>
            <a:pPr marL="0" lvl="0" indent="0" algn="l" rtl="0">
              <a:spcBef>
                <a:spcPts val="0"/>
              </a:spcBef>
              <a:spcAft>
                <a:spcPts val="0"/>
              </a:spcAft>
              <a:buNone/>
            </a:pPr>
            <a:endParaRPr/>
          </a:p>
        </p:txBody>
      </p:sp>
      <p:sp>
        <p:nvSpPr>
          <p:cNvPr id="206" name="Google Shape;20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25dbed2fe0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125dbed2fe0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blog was the reason for a majority of our success. Each week, we would foster new content that would pertain to the film industry. Whether this was a new podcast episode, a blog about Will Smith’s slap, or a movie review, we would always be here to entertain our audience members. As our campaign shifted and transitioned many a-times throughout the eight-weeks, so did our audience. They learned to adapt with our style, and our communication, and even wrote back to us. We had plenty of positive and supportive comments, and you can see more of them on our website! (These are just a few to our right.)</a:t>
            </a:r>
            <a:endParaRPr/>
          </a:p>
          <a:p>
            <a:pPr marL="0" lvl="0" indent="0" algn="l" rtl="0">
              <a:spcBef>
                <a:spcPts val="0"/>
              </a:spcBef>
              <a:spcAft>
                <a:spcPts val="0"/>
              </a:spcAft>
              <a:buNone/>
            </a:pPr>
            <a:endParaRPr/>
          </a:p>
        </p:txBody>
      </p:sp>
      <p:sp>
        <p:nvSpPr>
          <p:cNvPr id="216" name="Google Shape;216;g125dbed2fe0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attempt to increase our user turnout, and have a more successful campaign, we ran a 5-day mini-campaign in which we asked our audience members (via social media, email and in-person) to fill out their Oscar ballots. By submitting “their predictions” they were entered in for a chance to win a $10 AMC movie gift card. We thought it would be nice, as it would not only turn-out better numbers/statistics for us, but also get our audience out there to go see more movies (it’s a win-win). Whoever got the highest score right (on their ballots) and correctly guessed all the winning categories, would win the $10 AMC gift card. What we saw was overall success, both via our Acquisitions and our Goal Completions.</a:t>
            </a:r>
            <a:endParaRPr/>
          </a:p>
          <a:p>
            <a:pPr marL="0" lvl="0" indent="0" algn="l" rtl="0">
              <a:spcBef>
                <a:spcPts val="0"/>
              </a:spcBef>
              <a:spcAft>
                <a:spcPts val="0"/>
              </a:spcAft>
              <a:buNone/>
            </a:pPr>
            <a:endParaRPr/>
          </a:p>
        </p:txBody>
      </p:sp>
      <p:sp>
        <p:nvSpPr>
          <p:cNvPr id="229" name="Google Shape;22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Important Info</a:t>
            </a:r>
            <a:endParaRPr/>
          </a:p>
          <a:p>
            <a:pPr marL="457200" lvl="0" indent="-317500" algn="l" rtl="0">
              <a:spcBef>
                <a:spcPts val="0"/>
              </a:spcBef>
              <a:spcAft>
                <a:spcPts val="0"/>
              </a:spcAft>
              <a:buSzPts val="1400"/>
              <a:buChar char="-"/>
            </a:pPr>
            <a:r>
              <a:rPr lang="en-US"/>
              <a:t>4,517 pageviews</a:t>
            </a:r>
            <a:endParaRPr/>
          </a:p>
          <a:p>
            <a:pPr marL="457200" lvl="0" indent="-317500" algn="l" rtl="0">
              <a:spcBef>
                <a:spcPts val="0"/>
              </a:spcBef>
              <a:spcAft>
                <a:spcPts val="0"/>
              </a:spcAft>
              <a:buSzPts val="1400"/>
              <a:buChar char="-"/>
            </a:pPr>
            <a:r>
              <a:rPr lang="en-US"/>
              <a:t>948 Sessions</a:t>
            </a:r>
            <a:endParaRPr/>
          </a:p>
          <a:p>
            <a:pPr marL="457200" lvl="0" indent="-317500" algn="l" rtl="0">
              <a:spcBef>
                <a:spcPts val="0"/>
              </a:spcBef>
              <a:spcAft>
                <a:spcPts val="0"/>
              </a:spcAft>
              <a:buSzPts val="1400"/>
              <a:buChar char="-"/>
            </a:pPr>
            <a:r>
              <a:rPr lang="en-US"/>
              <a:t>746 Users</a:t>
            </a:r>
            <a:endParaRPr/>
          </a:p>
          <a:p>
            <a:pPr marL="457200" lvl="0" indent="-317500" algn="l" rtl="0">
              <a:spcBef>
                <a:spcPts val="0"/>
              </a:spcBef>
              <a:spcAft>
                <a:spcPts val="0"/>
              </a:spcAft>
              <a:buSzPts val="1400"/>
              <a:buChar char="-"/>
            </a:pPr>
            <a:r>
              <a:rPr lang="en-US"/>
              <a:t>The first spike is from the campaign’s launch</a:t>
            </a:r>
            <a:endParaRPr/>
          </a:p>
          <a:p>
            <a:pPr marL="457200" lvl="0" indent="-317500" algn="l" rtl="0">
              <a:spcBef>
                <a:spcPts val="0"/>
              </a:spcBef>
              <a:spcAft>
                <a:spcPts val="0"/>
              </a:spcAft>
              <a:buSzPts val="1400"/>
              <a:buChar char="-"/>
            </a:pPr>
            <a:r>
              <a:rPr lang="en-US"/>
              <a:t>The wave halfway through the campaign was our “My Predictions” gift card campaign</a:t>
            </a:r>
            <a:endParaRPr/>
          </a:p>
        </p:txBody>
      </p:sp>
      <p:sp>
        <p:nvSpPr>
          <p:cNvPr id="242" name="Google Shape;24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
        <p:cNvGrpSpPr/>
        <p:nvPr/>
      </p:nvGrpSpPr>
      <p:grpSpPr>
        <a:xfrm>
          <a:off x="0" y="0"/>
          <a:ext cx="0" cy="0"/>
          <a:chOff x="0" y="0"/>
          <a:chExt cx="0" cy="0"/>
        </a:xfrm>
      </p:grpSpPr>
      <p:sp>
        <p:nvSpPr>
          <p:cNvPr id="74" name="Google Shape;74;p19"/>
          <p:cNvSpPr txBox="1">
            <a:spLocks noGrp="1"/>
          </p:cNvSpPr>
          <p:nvPr>
            <p:ph type="ctrTitle"/>
          </p:nvPr>
        </p:nvSpPr>
        <p:spPr>
          <a:xfrm>
            <a:off x="1709928" y="987552"/>
            <a:ext cx="8385048" cy="308152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2"/>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9"/>
          <p:cNvSpPr txBox="1">
            <a:spLocks noGrp="1"/>
          </p:cNvSpPr>
          <p:nvPr>
            <p:ph type="subTitle" idx="1"/>
          </p:nvPr>
        </p:nvSpPr>
        <p:spPr>
          <a:xfrm>
            <a:off x="2905506" y="4480561"/>
            <a:ext cx="5993892" cy="1166495"/>
          </a:xfrm>
          <a:prstGeom prst="rect">
            <a:avLst/>
          </a:prstGeom>
          <a:noFill/>
          <a:ln>
            <a:noFill/>
          </a:ln>
        </p:spPr>
        <p:txBody>
          <a:bodyPr spcFirstLastPara="1" wrap="square" lIns="91425" tIns="45700" rIns="91425" bIns="45700" anchor="t" anchorCtr="0">
            <a:normAutofit/>
          </a:bodyPr>
          <a:lstStyle>
            <a:lvl1pPr lvl="0" algn="ctr">
              <a:lnSpc>
                <a:spcPct val="150000"/>
              </a:lnSpc>
              <a:spcBef>
                <a:spcPts val="1000"/>
              </a:spcBef>
              <a:spcAft>
                <a:spcPts val="0"/>
              </a:spcAft>
              <a:buSzPts val="1400"/>
              <a:buNone/>
              <a:defRPr sz="1400" cap="none"/>
            </a:lvl1pPr>
            <a:lvl2pPr lvl="1" algn="ctr">
              <a:lnSpc>
                <a:spcPct val="150000"/>
              </a:lnSpc>
              <a:spcBef>
                <a:spcPts val="500"/>
              </a:spcBef>
              <a:spcAft>
                <a:spcPts val="0"/>
              </a:spcAft>
              <a:buSzPts val="2000"/>
              <a:buFont typeface="Avenir"/>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Font typeface="Avenir"/>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 name="Google Shape;76;p19"/>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
        <p:cNvGrpSpPr/>
        <p:nvPr/>
      </p:nvGrpSpPr>
      <p:grpSpPr>
        <a:xfrm>
          <a:off x="0" y="0"/>
          <a:ext cx="0" cy="0"/>
          <a:chOff x="0" y="0"/>
          <a:chExt cx="0" cy="0"/>
        </a:xfrm>
      </p:grpSpPr>
      <p:sp>
        <p:nvSpPr>
          <p:cNvPr id="131" name="Google Shape;131;p28"/>
          <p:cNvSpPr txBox="1">
            <a:spLocks noGrp="1"/>
          </p:cNvSpPr>
          <p:nvPr>
            <p:ph type="title"/>
          </p:nvPr>
        </p:nvSpPr>
        <p:spPr>
          <a:xfrm>
            <a:off x="1069848" y="502920"/>
            <a:ext cx="9634011"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8"/>
          <p:cNvSpPr txBox="1">
            <a:spLocks noGrp="1"/>
          </p:cNvSpPr>
          <p:nvPr>
            <p:ph type="body" idx="1"/>
          </p:nvPr>
        </p:nvSpPr>
        <p:spPr>
          <a:xfrm rot="5400000">
            <a:off x="3711184" y="-766817"/>
            <a:ext cx="4351338" cy="9634011"/>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1000"/>
              </a:spcBef>
              <a:spcAft>
                <a:spcPts val="0"/>
              </a:spcAft>
              <a:buSzPts val="1800"/>
              <a:buChar char="•"/>
              <a:defRPr/>
            </a:lvl1pPr>
            <a:lvl2pPr marL="914400" lvl="1" indent="-228600" algn="l">
              <a:lnSpc>
                <a:spcPct val="150000"/>
              </a:lnSpc>
              <a:spcBef>
                <a:spcPts val="500"/>
              </a:spcBef>
              <a:spcAft>
                <a:spcPts val="0"/>
              </a:spcAft>
              <a:buSzPts val="1800"/>
              <a:buNone/>
              <a:defRPr/>
            </a:lvl2pPr>
            <a:lvl3pPr marL="1371600" lvl="2" indent="-342900" algn="l">
              <a:lnSpc>
                <a:spcPct val="150000"/>
              </a:lnSpc>
              <a:spcBef>
                <a:spcPts val="500"/>
              </a:spcBef>
              <a:spcAft>
                <a:spcPts val="0"/>
              </a:spcAft>
              <a:buSzPts val="1800"/>
              <a:buChar char="•"/>
              <a:defRPr/>
            </a:lvl3pPr>
            <a:lvl4pPr marL="1828800" lvl="3" indent="-228600" algn="l">
              <a:lnSpc>
                <a:spcPct val="150000"/>
              </a:lnSpc>
              <a:spcBef>
                <a:spcPts val="500"/>
              </a:spcBef>
              <a:spcAft>
                <a:spcPts val="0"/>
              </a:spcAft>
              <a:buSzPts val="1800"/>
              <a:buNone/>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28"/>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8"/>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8"/>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1000"/>
              </a:spcBef>
              <a:spcAft>
                <a:spcPts val="0"/>
              </a:spcAft>
              <a:buSzPts val="1800"/>
              <a:buChar char="•"/>
              <a:defRPr/>
            </a:lvl1pPr>
            <a:lvl2pPr marL="914400" lvl="1" indent="-228600" algn="l">
              <a:lnSpc>
                <a:spcPct val="150000"/>
              </a:lnSpc>
              <a:spcBef>
                <a:spcPts val="500"/>
              </a:spcBef>
              <a:spcAft>
                <a:spcPts val="0"/>
              </a:spcAft>
              <a:buSzPts val="1800"/>
              <a:buNone/>
              <a:defRPr/>
            </a:lvl2pPr>
            <a:lvl3pPr marL="1371600" lvl="2" indent="-342900" algn="l">
              <a:lnSpc>
                <a:spcPct val="150000"/>
              </a:lnSpc>
              <a:spcBef>
                <a:spcPts val="500"/>
              </a:spcBef>
              <a:spcAft>
                <a:spcPts val="0"/>
              </a:spcAft>
              <a:buSzPts val="1800"/>
              <a:buChar char="•"/>
              <a:defRPr/>
            </a:lvl3pPr>
            <a:lvl4pPr marL="1828800" lvl="3" indent="-228600" algn="l">
              <a:lnSpc>
                <a:spcPct val="150000"/>
              </a:lnSpc>
              <a:spcBef>
                <a:spcPts val="500"/>
              </a:spcBef>
              <a:spcAft>
                <a:spcPts val="0"/>
              </a:spcAft>
              <a:buSzPts val="1800"/>
              <a:buNone/>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29"/>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9"/>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9"/>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1069848" y="502920"/>
            <a:ext cx="9634011"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0"/>
          <p:cNvSpPr txBox="1">
            <a:spLocks noGrp="1"/>
          </p:cNvSpPr>
          <p:nvPr>
            <p:ph type="body" idx="1"/>
          </p:nvPr>
        </p:nvSpPr>
        <p:spPr>
          <a:xfrm>
            <a:off x="1069848" y="1874520"/>
            <a:ext cx="963401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1000"/>
              </a:spcBef>
              <a:spcAft>
                <a:spcPts val="0"/>
              </a:spcAft>
              <a:buSzPts val="1800"/>
              <a:buChar char="•"/>
              <a:defRPr/>
            </a:lvl1pPr>
            <a:lvl2pPr marL="914400" lvl="1" indent="-228600" algn="l">
              <a:lnSpc>
                <a:spcPct val="150000"/>
              </a:lnSpc>
              <a:spcBef>
                <a:spcPts val="500"/>
              </a:spcBef>
              <a:spcAft>
                <a:spcPts val="0"/>
              </a:spcAft>
              <a:buSzPts val="1800"/>
              <a:buNone/>
              <a:defRPr/>
            </a:lvl2pPr>
            <a:lvl3pPr marL="1371600" lvl="2" indent="-342900" algn="l">
              <a:lnSpc>
                <a:spcPct val="150000"/>
              </a:lnSpc>
              <a:spcBef>
                <a:spcPts val="500"/>
              </a:spcBef>
              <a:spcAft>
                <a:spcPts val="0"/>
              </a:spcAft>
              <a:buSzPts val="1800"/>
              <a:buChar char="•"/>
              <a:defRPr/>
            </a:lvl3pPr>
            <a:lvl4pPr marL="1828800" lvl="3" indent="-228600" algn="l">
              <a:lnSpc>
                <a:spcPct val="150000"/>
              </a:lnSpc>
              <a:spcBef>
                <a:spcPts val="500"/>
              </a:spcBef>
              <a:spcAft>
                <a:spcPts val="0"/>
              </a:spcAft>
              <a:buSzPts val="1800"/>
              <a:buNone/>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0"/>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0"/>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839788" y="365125"/>
            <a:ext cx="989993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1"/>
          <p:cNvSpPr txBox="1">
            <a:spLocks noGrp="1"/>
          </p:cNvSpPr>
          <p:nvPr>
            <p:ph type="body" idx="1"/>
          </p:nvPr>
        </p:nvSpPr>
        <p:spPr>
          <a:xfrm>
            <a:off x="839789" y="1681163"/>
            <a:ext cx="4872132" cy="823912"/>
          </a:xfrm>
          <a:prstGeom prst="rect">
            <a:avLst/>
          </a:prstGeom>
          <a:noFill/>
          <a:ln>
            <a:noFill/>
          </a:ln>
        </p:spPr>
        <p:txBody>
          <a:bodyPr spcFirstLastPara="1" wrap="square" lIns="91425" tIns="45700" rIns="91425" bIns="45700" anchor="b" anchorCtr="0">
            <a:noAutofit/>
          </a:bodyPr>
          <a:lstStyle>
            <a:lvl1pPr marL="457200" lvl="0" indent="-228600" algn="l">
              <a:lnSpc>
                <a:spcPct val="150000"/>
              </a:lnSpc>
              <a:spcBef>
                <a:spcPts val="1000"/>
              </a:spcBef>
              <a:spcAft>
                <a:spcPts val="0"/>
              </a:spcAft>
              <a:buSzPts val="1600"/>
              <a:buNone/>
              <a:defRPr sz="1600" b="1" cap="none"/>
            </a:lvl1pPr>
            <a:lvl2pPr marL="914400" lvl="1" indent="-228600" algn="l">
              <a:lnSpc>
                <a:spcPct val="150000"/>
              </a:lnSpc>
              <a:spcBef>
                <a:spcPts val="500"/>
              </a:spcBef>
              <a:spcAft>
                <a:spcPts val="0"/>
              </a:spcAft>
              <a:buSzPts val="2000"/>
              <a:buFont typeface="Avenir"/>
              <a:buNone/>
              <a:defRPr sz="2000" b="1"/>
            </a:lvl2pPr>
            <a:lvl3pPr marL="1371600" lvl="2" indent="-228600" algn="l">
              <a:lnSpc>
                <a:spcPct val="150000"/>
              </a:lnSpc>
              <a:spcBef>
                <a:spcPts val="500"/>
              </a:spcBef>
              <a:spcAft>
                <a:spcPts val="0"/>
              </a:spcAft>
              <a:buSzPts val="1800"/>
              <a:buNone/>
              <a:defRPr sz="1800" b="1"/>
            </a:lvl3pPr>
            <a:lvl4pPr marL="1828800" lvl="3" indent="-228600" algn="l">
              <a:lnSpc>
                <a:spcPct val="150000"/>
              </a:lnSpc>
              <a:spcBef>
                <a:spcPts val="500"/>
              </a:spcBef>
              <a:spcAft>
                <a:spcPts val="0"/>
              </a:spcAft>
              <a:buSzPts val="1600"/>
              <a:buFont typeface="Avenir"/>
              <a:buNone/>
              <a:defRPr sz="1600" b="1"/>
            </a:lvl4pPr>
            <a:lvl5pPr marL="2286000" lvl="4" indent="-228600" algn="l">
              <a:lnSpc>
                <a:spcPct val="15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21"/>
          <p:cNvSpPr txBox="1">
            <a:spLocks noGrp="1"/>
          </p:cNvSpPr>
          <p:nvPr>
            <p:ph type="body" idx="2"/>
          </p:nvPr>
        </p:nvSpPr>
        <p:spPr>
          <a:xfrm>
            <a:off x="839787" y="2510632"/>
            <a:ext cx="4872133"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1000"/>
              </a:spcBef>
              <a:spcAft>
                <a:spcPts val="0"/>
              </a:spcAft>
              <a:buSzPts val="1800"/>
              <a:buChar char="•"/>
              <a:defRPr/>
            </a:lvl1pPr>
            <a:lvl2pPr marL="914400" lvl="1" indent="-228600" algn="l">
              <a:lnSpc>
                <a:spcPct val="150000"/>
              </a:lnSpc>
              <a:spcBef>
                <a:spcPts val="500"/>
              </a:spcBef>
              <a:spcAft>
                <a:spcPts val="0"/>
              </a:spcAft>
              <a:buSzPts val="1800"/>
              <a:buFont typeface="Avenir"/>
              <a:buNone/>
              <a:defRPr b="1"/>
            </a:lvl2pPr>
            <a:lvl3pPr marL="1371600" lvl="2" indent="-330200" algn="l">
              <a:lnSpc>
                <a:spcPct val="150000"/>
              </a:lnSpc>
              <a:spcBef>
                <a:spcPts val="500"/>
              </a:spcBef>
              <a:spcAft>
                <a:spcPts val="0"/>
              </a:spcAft>
              <a:buSzPts val="1600"/>
              <a:buChar char="•"/>
              <a:defRPr b="0"/>
            </a:lvl3pPr>
            <a:lvl4pPr marL="1828800" lvl="3" indent="-228600" algn="l">
              <a:lnSpc>
                <a:spcPct val="150000"/>
              </a:lnSpc>
              <a:spcBef>
                <a:spcPts val="500"/>
              </a:spcBef>
              <a:spcAft>
                <a:spcPts val="0"/>
              </a:spcAft>
              <a:buSzPts val="1800"/>
              <a:buNone/>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1"/>
          <p:cNvSpPr txBox="1">
            <a:spLocks noGrp="1"/>
          </p:cNvSpPr>
          <p:nvPr>
            <p:ph type="body" idx="3"/>
          </p:nvPr>
        </p:nvSpPr>
        <p:spPr>
          <a:xfrm>
            <a:off x="5889809" y="1681163"/>
            <a:ext cx="4849909" cy="823912"/>
          </a:xfrm>
          <a:prstGeom prst="rect">
            <a:avLst/>
          </a:prstGeom>
          <a:noFill/>
          <a:ln>
            <a:noFill/>
          </a:ln>
        </p:spPr>
        <p:txBody>
          <a:bodyPr spcFirstLastPara="1" wrap="square" lIns="91425" tIns="45700" rIns="91425" bIns="45700" anchor="b" anchorCtr="0">
            <a:noAutofit/>
          </a:bodyPr>
          <a:lstStyle>
            <a:lvl1pPr marL="457200" lvl="0" indent="-228600" algn="l">
              <a:lnSpc>
                <a:spcPct val="150000"/>
              </a:lnSpc>
              <a:spcBef>
                <a:spcPts val="1000"/>
              </a:spcBef>
              <a:spcAft>
                <a:spcPts val="0"/>
              </a:spcAft>
              <a:buSzPts val="1600"/>
              <a:buNone/>
              <a:defRPr sz="1600" b="1" cap="none"/>
            </a:lvl1pPr>
            <a:lvl2pPr marL="914400" lvl="1" indent="-228600" algn="l">
              <a:lnSpc>
                <a:spcPct val="150000"/>
              </a:lnSpc>
              <a:spcBef>
                <a:spcPts val="500"/>
              </a:spcBef>
              <a:spcAft>
                <a:spcPts val="0"/>
              </a:spcAft>
              <a:buSzPts val="2000"/>
              <a:buFont typeface="Avenir"/>
              <a:buNone/>
              <a:defRPr sz="2000" b="1"/>
            </a:lvl2pPr>
            <a:lvl3pPr marL="1371600" lvl="2" indent="-228600" algn="l">
              <a:lnSpc>
                <a:spcPct val="150000"/>
              </a:lnSpc>
              <a:spcBef>
                <a:spcPts val="500"/>
              </a:spcBef>
              <a:spcAft>
                <a:spcPts val="0"/>
              </a:spcAft>
              <a:buSzPts val="1800"/>
              <a:buNone/>
              <a:defRPr sz="1800" b="1"/>
            </a:lvl3pPr>
            <a:lvl4pPr marL="1828800" lvl="3" indent="-228600" algn="l">
              <a:lnSpc>
                <a:spcPct val="150000"/>
              </a:lnSpc>
              <a:spcBef>
                <a:spcPts val="500"/>
              </a:spcBef>
              <a:spcAft>
                <a:spcPts val="0"/>
              </a:spcAft>
              <a:buSzPts val="1600"/>
              <a:buFont typeface="Avenir"/>
              <a:buNone/>
              <a:defRPr sz="1600" b="1"/>
            </a:lvl4pPr>
            <a:lvl5pPr marL="2286000" lvl="4" indent="-228600" algn="l">
              <a:lnSpc>
                <a:spcPct val="15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21"/>
          <p:cNvSpPr txBox="1">
            <a:spLocks noGrp="1"/>
          </p:cNvSpPr>
          <p:nvPr>
            <p:ph type="body" idx="4"/>
          </p:nvPr>
        </p:nvSpPr>
        <p:spPr>
          <a:xfrm>
            <a:off x="5889810" y="2505075"/>
            <a:ext cx="4872134"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1000"/>
              </a:spcBef>
              <a:spcAft>
                <a:spcPts val="0"/>
              </a:spcAft>
              <a:buSzPts val="1800"/>
              <a:buChar char="•"/>
              <a:defRPr/>
            </a:lvl1pPr>
            <a:lvl2pPr marL="914400" lvl="1" indent="-228600" algn="l">
              <a:lnSpc>
                <a:spcPct val="150000"/>
              </a:lnSpc>
              <a:spcBef>
                <a:spcPts val="500"/>
              </a:spcBef>
              <a:spcAft>
                <a:spcPts val="0"/>
              </a:spcAft>
              <a:buSzPts val="1800"/>
              <a:buFont typeface="Avenir"/>
              <a:buNone/>
              <a:defRPr b="1"/>
            </a:lvl2pPr>
            <a:lvl3pPr marL="1371600" lvl="2" indent="-330200" algn="l">
              <a:lnSpc>
                <a:spcPct val="150000"/>
              </a:lnSpc>
              <a:spcBef>
                <a:spcPts val="500"/>
              </a:spcBef>
              <a:spcAft>
                <a:spcPts val="0"/>
              </a:spcAft>
              <a:buSzPts val="1600"/>
              <a:buChar char="•"/>
              <a:defRPr b="0"/>
            </a:lvl3pPr>
            <a:lvl4pPr marL="1828800" lvl="3" indent="-228600" algn="l">
              <a:lnSpc>
                <a:spcPct val="150000"/>
              </a:lnSpc>
              <a:spcBef>
                <a:spcPts val="500"/>
              </a:spcBef>
              <a:spcAft>
                <a:spcPts val="0"/>
              </a:spcAft>
              <a:buSzPts val="1800"/>
              <a:buNone/>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1"/>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1"/>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1"/>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069848" y="1709738"/>
            <a:ext cx="9430811"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2"/>
          <p:cNvSpPr txBox="1">
            <a:spLocks noGrp="1"/>
          </p:cNvSpPr>
          <p:nvPr>
            <p:ph type="body" idx="1"/>
          </p:nvPr>
        </p:nvSpPr>
        <p:spPr>
          <a:xfrm>
            <a:off x="1069848" y="4589463"/>
            <a:ext cx="9430811"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400"/>
              <a:buNone/>
              <a:defRPr sz="2400">
                <a:solidFill>
                  <a:srgbClr val="888888"/>
                </a:solidFill>
              </a:defRPr>
            </a:lvl1pPr>
            <a:lvl2pPr marL="914400" lvl="1" indent="-228600" algn="l">
              <a:lnSpc>
                <a:spcPct val="150000"/>
              </a:lnSpc>
              <a:spcBef>
                <a:spcPts val="500"/>
              </a:spcBef>
              <a:spcAft>
                <a:spcPts val="0"/>
              </a:spcAft>
              <a:buSzPts val="2000"/>
              <a:buFont typeface="Avenir"/>
              <a:buNone/>
              <a:defRPr sz="2000">
                <a:solidFill>
                  <a:srgbClr val="888888"/>
                </a:solidFill>
              </a:defRPr>
            </a:lvl2pPr>
            <a:lvl3pPr marL="1371600" lvl="2" indent="-228600" algn="l">
              <a:lnSpc>
                <a:spcPct val="150000"/>
              </a:lnSpc>
              <a:spcBef>
                <a:spcPts val="500"/>
              </a:spcBef>
              <a:spcAft>
                <a:spcPts val="0"/>
              </a:spcAft>
              <a:buSzPts val="1800"/>
              <a:buNone/>
              <a:defRPr sz="1800">
                <a:solidFill>
                  <a:srgbClr val="888888"/>
                </a:solidFill>
              </a:defRPr>
            </a:lvl3pPr>
            <a:lvl4pPr marL="1828800" lvl="3" indent="-228600" algn="l">
              <a:lnSpc>
                <a:spcPct val="150000"/>
              </a:lnSpc>
              <a:spcBef>
                <a:spcPts val="500"/>
              </a:spcBef>
              <a:spcAft>
                <a:spcPts val="0"/>
              </a:spcAft>
              <a:buSzPts val="1600"/>
              <a:buFont typeface="Avenir"/>
              <a:buNone/>
              <a:defRPr sz="1600">
                <a:solidFill>
                  <a:srgbClr val="888888"/>
                </a:solidFill>
              </a:defRPr>
            </a:lvl4pPr>
            <a:lvl5pPr marL="2286000" lvl="4" indent="-228600" algn="l">
              <a:lnSpc>
                <a:spcPct val="15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7" name="Google Shape;97;p22"/>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2"/>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2"/>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1069848" y="502920"/>
            <a:ext cx="9634011"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3"/>
          <p:cNvSpPr txBox="1">
            <a:spLocks noGrp="1"/>
          </p:cNvSpPr>
          <p:nvPr>
            <p:ph type="body" idx="1"/>
          </p:nvPr>
        </p:nvSpPr>
        <p:spPr>
          <a:xfrm>
            <a:off x="1069848" y="1825625"/>
            <a:ext cx="4684057"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1000"/>
              </a:spcBef>
              <a:spcAft>
                <a:spcPts val="0"/>
              </a:spcAft>
              <a:buSzPts val="1800"/>
              <a:buChar char="•"/>
              <a:defRPr/>
            </a:lvl1pPr>
            <a:lvl2pPr marL="914400" lvl="1" indent="-228600" algn="l">
              <a:lnSpc>
                <a:spcPct val="150000"/>
              </a:lnSpc>
              <a:spcBef>
                <a:spcPts val="500"/>
              </a:spcBef>
              <a:spcAft>
                <a:spcPts val="0"/>
              </a:spcAft>
              <a:buSzPts val="1800"/>
              <a:buNone/>
              <a:defRPr/>
            </a:lvl2pPr>
            <a:lvl3pPr marL="1371600" lvl="2" indent="-342900" algn="l">
              <a:lnSpc>
                <a:spcPct val="150000"/>
              </a:lnSpc>
              <a:spcBef>
                <a:spcPts val="500"/>
              </a:spcBef>
              <a:spcAft>
                <a:spcPts val="0"/>
              </a:spcAft>
              <a:buSzPts val="1800"/>
              <a:buChar char="•"/>
              <a:defRPr/>
            </a:lvl3pPr>
            <a:lvl4pPr marL="1828800" lvl="3" indent="-228600" algn="l">
              <a:lnSpc>
                <a:spcPct val="150000"/>
              </a:lnSpc>
              <a:spcBef>
                <a:spcPts val="500"/>
              </a:spcBef>
              <a:spcAft>
                <a:spcPts val="0"/>
              </a:spcAft>
              <a:buSzPts val="1800"/>
              <a:buNone/>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3"/>
          <p:cNvSpPr txBox="1">
            <a:spLocks noGrp="1"/>
          </p:cNvSpPr>
          <p:nvPr>
            <p:ph type="body" idx="2"/>
          </p:nvPr>
        </p:nvSpPr>
        <p:spPr>
          <a:xfrm>
            <a:off x="6019802" y="1825625"/>
            <a:ext cx="4684058"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1000"/>
              </a:spcBef>
              <a:spcAft>
                <a:spcPts val="0"/>
              </a:spcAft>
              <a:buSzPts val="1800"/>
              <a:buChar char="•"/>
              <a:defRPr/>
            </a:lvl1pPr>
            <a:lvl2pPr marL="914400" lvl="1" indent="-228600" algn="l">
              <a:lnSpc>
                <a:spcPct val="150000"/>
              </a:lnSpc>
              <a:spcBef>
                <a:spcPts val="500"/>
              </a:spcBef>
              <a:spcAft>
                <a:spcPts val="0"/>
              </a:spcAft>
              <a:buSzPts val="1800"/>
              <a:buNone/>
              <a:defRPr/>
            </a:lvl2pPr>
            <a:lvl3pPr marL="1371600" lvl="2" indent="-342900" algn="l">
              <a:lnSpc>
                <a:spcPct val="150000"/>
              </a:lnSpc>
              <a:spcBef>
                <a:spcPts val="500"/>
              </a:spcBef>
              <a:spcAft>
                <a:spcPts val="0"/>
              </a:spcAft>
              <a:buSzPts val="1800"/>
              <a:buChar char="•"/>
              <a:defRPr/>
            </a:lvl3pPr>
            <a:lvl4pPr marL="1828800" lvl="3" indent="-228600" algn="l">
              <a:lnSpc>
                <a:spcPct val="150000"/>
              </a:lnSpc>
              <a:spcBef>
                <a:spcPts val="500"/>
              </a:spcBef>
              <a:spcAft>
                <a:spcPts val="0"/>
              </a:spcAft>
              <a:buSzPts val="1800"/>
              <a:buNone/>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23"/>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3"/>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3"/>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sp>
        <p:nvSpPr>
          <p:cNvPr id="108" name="Google Shape;108;p24"/>
          <p:cNvSpPr txBox="1">
            <a:spLocks noGrp="1"/>
          </p:cNvSpPr>
          <p:nvPr>
            <p:ph type="title"/>
          </p:nvPr>
        </p:nvSpPr>
        <p:spPr>
          <a:xfrm>
            <a:off x="1069848" y="502920"/>
            <a:ext cx="9634011"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4"/>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4"/>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4"/>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p25"/>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5"/>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5"/>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6"/>
        <p:cNvGrpSpPr/>
        <p:nvPr/>
      </p:nvGrpSpPr>
      <p:grpSpPr>
        <a:xfrm>
          <a:off x="0" y="0"/>
          <a:ext cx="0" cy="0"/>
          <a:chOff x="0" y="0"/>
          <a:chExt cx="0" cy="0"/>
        </a:xfrm>
      </p:grpSpPr>
      <p:sp>
        <p:nvSpPr>
          <p:cNvPr id="117" name="Google Shape;117;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6"/>
          <p:cNvSpPr txBox="1">
            <a:spLocks noGrp="1"/>
          </p:cNvSpPr>
          <p:nvPr>
            <p:ph type="body" idx="1"/>
          </p:nvPr>
        </p:nvSpPr>
        <p:spPr>
          <a:xfrm>
            <a:off x="5183188" y="457201"/>
            <a:ext cx="5652153" cy="5403850"/>
          </a:xfrm>
          <a:prstGeom prst="rect">
            <a:avLst/>
          </a:prstGeom>
          <a:noFill/>
          <a:ln>
            <a:noFill/>
          </a:ln>
        </p:spPr>
        <p:txBody>
          <a:bodyPr spcFirstLastPara="1" wrap="square" lIns="91425" tIns="45700" rIns="91425" bIns="45700" anchor="t" anchorCtr="0">
            <a:normAutofit/>
          </a:bodyPr>
          <a:lstStyle>
            <a:lvl1pPr marL="457200" lvl="0" indent="-431800" algn="l">
              <a:lnSpc>
                <a:spcPct val="150000"/>
              </a:lnSpc>
              <a:spcBef>
                <a:spcPts val="1000"/>
              </a:spcBef>
              <a:spcAft>
                <a:spcPts val="0"/>
              </a:spcAft>
              <a:buSzPts val="3200"/>
              <a:buChar char="•"/>
              <a:defRPr sz="3200"/>
            </a:lvl1pPr>
            <a:lvl2pPr marL="914400" lvl="1" indent="-228600" algn="l">
              <a:lnSpc>
                <a:spcPct val="150000"/>
              </a:lnSpc>
              <a:spcBef>
                <a:spcPts val="500"/>
              </a:spcBef>
              <a:spcAft>
                <a:spcPts val="0"/>
              </a:spcAft>
              <a:buSzPts val="2800"/>
              <a:buFont typeface="Avenir"/>
              <a:buNone/>
              <a:defRPr sz="2800" b="1"/>
            </a:lvl2pPr>
            <a:lvl3pPr marL="1371600" lvl="2" indent="-381000" algn="l">
              <a:lnSpc>
                <a:spcPct val="150000"/>
              </a:lnSpc>
              <a:spcBef>
                <a:spcPts val="500"/>
              </a:spcBef>
              <a:spcAft>
                <a:spcPts val="0"/>
              </a:spcAft>
              <a:buSzPts val="2400"/>
              <a:buChar char="•"/>
              <a:defRPr sz="2400" b="0"/>
            </a:lvl3pPr>
            <a:lvl4pPr marL="1828800" lvl="3" indent="-228600" algn="l">
              <a:lnSpc>
                <a:spcPct val="150000"/>
              </a:lnSpc>
              <a:spcBef>
                <a:spcPts val="500"/>
              </a:spcBef>
              <a:spcAft>
                <a:spcPts val="0"/>
              </a:spcAft>
              <a:buSzPts val="2000"/>
              <a:buFont typeface="Avenir"/>
              <a:buNone/>
              <a:defRPr sz="2000"/>
            </a:lvl4pPr>
            <a:lvl5pPr marL="2286000" lvl="4" indent="-355600" algn="l">
              <a:lnSpc>
                <a:spcPct val="15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9" name="Google Shape;119;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1600"/>
              <a:buNone/>
              <a:defRPr sz="1600"/>
            </a:lvl1pPr>
            <a:lvl2pPr marL="914400" lvl="1" indent="-228600" algn="l">
              <a:lnSpc>
                <a:spcPct val="150000"/>
              </a:lnSpc>
              <a:spcBef>
                <a:spcPts val="500"/>
              </a:spcBef>
              <a:spcAft>
                <a:spcPts val="0"/>
              </a:spcAft>
              <a:buSzPts val="1400"/>
              <a:buFont typeface="Avenir"/>
              <a:buNone/>
              <a:defRPr sz="1400"/>
            </a:lvl2pPr>
            <a:lvl3pPr marL="1371600" lvl="2" indent="-228600" algn="l">
              <a:lnSpc>
                <a:spcPct val="150000"/>
              </a:lnSpc>
              <a:spcBef>
                <a:spcPts val="500"/>
              </a:spcBef>
              <a:spcAft>
                <a:spcPts val="0"/>
              </a:spcAft>
              <a:buSzPts val="1200"/>
              <a:buNone/>
              <a:defRPr sz="1200"/>
            </a:lvl3pPr>
            <a:lvl4pPr marL="1828800" lvl="3" indent="-228600" algn="l">
              <a:lnSpc>
                <a:spcPct val="150000"/>
              </a:lnSpc>
              <a:spcBef>
                <a:spcPts val="500"/>
              </a:spcBef>
              <a:spcAft>
                <a:spcPts val="0"/>
              </a:spcAft>
              <a:buSzPts val="1000"/>
              <a:buFont typeface="Avenir"/>
              <a:buNone/>
              <a:defRPr sz="1000"/>
            </a:lvl4pPr>
            <a:lvl5pPr marL="2286000" lvl="4" indent="-228600" algn="l">
              <a:lnSpc>
                <a:spcPct val="15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0" name="Google Shape;120;p26"/>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6"/>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6"/>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7"/>
          <p:cNvSpPr>
            <a:spLocks noGrp="1"/>
          </p:cNvSpPr>
          <p:nvPr>
            <p:ph type="pic" idx="2"/>
          </p:nvPr>
        </p:nvSpPr>
        <p:spPr>
          <a:xfrm>
            <a:off x="5183188" y="987425"/>
            <a:ext cx="6172200" cy="4873625"/>
          </a:xfrm>
          <a:prstGeom prst="rect">
            <a:avLst/>
          </a:prstGeom>
          <a:noFill/>
          <a:ln>
            <a:noFill/>
          </a:ln>
        </p:spPr>
      </p:sp>
      <p:sp>
        <p:nvSpPr>
          <p:cNvPr id="126" name="Google Shape;126;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1600"/>
              <a:buNone/>
              <a:defRPr sz="1600"/>
            </a:lvl1pPr>
            <a:lvl2pPr marL="914400" lvl="1" indent="-228600" algn="l">
              <a:lnSpc>
                <a:spcPct val="150000"/>
              </a:lnSpc>
              <a:spcBef>
                <a:spcPts val="500"/>
              </a:spcBef>
              <a:spcAft>
                <a:spcPts val="0"/>
              </a:spcAft>
              <a:buSzPts val="1400"/>
              <a:buFont typeface="Avenir"/>
              <a:buNone/>
              <a:defRPr sz="1400"/>
            </a:lvl2pPr>
            <a:lvl3pPr marL="1371600" lvl="2" indent="-228600" algn="l">
              <a:lnSpc>
                <a:spcPct val="150000"/>
              </a:lnSpc>
              <a:spcBef>
                <a:spcPts val="500"/>
              </a:spcBef>
              <a:spcAft>
                <a:spcPts val="0"/>
              </a:spcAft>
              <a:buSzPts val="1200"/>
              <a:buNone/>
              <a:defRPr sz="1200"/>
            </a:lvl3pPr>
            <a:lvl4pPr marL="1828800" lvl="3" indent="-228600" algn="l">
              <a:lnSpc>
                <a:spcPct val="150000"/>
              </a:lnSpc>
              <a:spcBef>
                <a:spcPts val="500"/>
              </a:spcBef>
              <a:spcAft>
                <a:spcPts val="0"/>
              </a:spcAft>
              <a:buSzPts val="1000"/>
              <a:buFont typeface="Avenir"/>
              <a:buNone/>
              <a:defRPr sz="1000"/>
            </a:lvl4pPr>
            <a:lvl5pPr marL="2286000" lvl="4" indent="-228600" algn="l">
              <a:lnSpc>
                <a:spcPct val="15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7" name="Google Shape;127;p27"/>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7"/>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7"/>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8"/>
          <p:cNvGrpSpPr/>
          <p:nvPr/>
        </p:nvGrpSpPr>
        <p:grpSpPr>
          <a:xfrm>
            <a:off x="11096450" y="13394"/>
            <a:ext cx="494218" cy="6814823"/>
            <a:chOff x="11096450" y="13395"/>
            <a:chExt cx="494218" cy="6814823"/>
          </a:xfrm>
        </p:grpSpPr>
        <p:sp>
          <p:nvSpPr>
            <p:cNvPr id="11" name="Google Shape;11;p18"/>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12" name="Google Shape;12;p18"/>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13" name="Google Shape;13;p18"/>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14" name="Google Shape;14;p18"/>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15" name="Google Shape;15;p18"/>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16" name="Google Shape;16;p18"/>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17" name="Google Shape;17;p18"/>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18" name="Google Shape;18;p18"/>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19" name="Google Shape;19;p18"/>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20" name="Google Shape;20;p18"/>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21" name="Google Shape;21;p18"/>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22" name="Google Shape;22;p18"/>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23" name="Google Shape;23;p18"/>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24" name="Google Shape;24;p18"/>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25" name="Google Shape;25;p18"/>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26" name="Google Shape;26;p18"/>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27" name="Google Shape;27;p18"/>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28" name="Google Shape;28;p18"/>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29" name="Google Shape;29;p18"/>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30" name="Google Shape;30;p18"/>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31" name="Google Shape;31;p18"/>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32" name="Google Shape;32;p18"/>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33" name="Google Shape;33;p18"/>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34" name="Google Shape;34;p18"/>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35" name="Google Shape;35;p18"/>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36" name="Google Shape;36;p18"/>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37" name="Google Shape;37;p18"/>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38" name="Google Shape;38;p18"/>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39" name="Google Shape;39;p18"/>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40" name="Google Shape;40;p18"/>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41" name="Google Shape;41;p18"/>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42" name="Google Shape;42;p18"/>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43" name="Google Shape;43;p18"/>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44" name="Google Shape;44;p18"/>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45" name="Google Shape;45;p18"/>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46" name="Google Shape;46;p18"/>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47" name="Google Shape;47;p18"/>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48" name="Google Shape;48;p18"/>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49" name="Google Shape;49;p18"/>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50" name="Google Shape;50;p18"/>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51" name="Google Shape;51;p18"/>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52" name="Google Shape;52;p18"/>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53" name="Google Shape;53;p18"/>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54" name="Google Shape;54;p18"/>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55" name="Google Shape;55;p18"/>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56" name="Google Shape;56;p18"/>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57" name="Google Shape;57;p18"/>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58" name="Google Shape;58;p18"/>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59" name="Google Shape;59;p18"/>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60" name="Google Shape;60;p18"/>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61" name="Google Shape;61;p18"/>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62" name="Google Shape;62;p18"/>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63" name="Google Shape;63;p18"/>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64" name="Google Shape;64;p18"/>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65" name="Google Shape;65;p18"/>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66" name="Google Shape;66;p18"/>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sp>
          <p:nvSpPr>
            <p:cNvPr id="67" name="Google Shape;67;p18"/>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2"/>
                </a:solidFill>
                <a:latin typeface="Avenir"/>
                <a:ea typeface="Avenir"/>
                <a:cs typeface="Avenir"/>
                <a:sym typeface="Avenir"/>
              </a:endParaRPr>
            </a:p>
          </p:txBody>
        </p:sp>
      </p:grpSp>
      <p:sp>
        <p:nvSpPr>
          <p:cNvPr id="68" name="Google Shape;68;p18"/>
          <p:cNvSpPr txBox="1">
            <a:spLocks noGrp="1"/>
          </p:cNvSpPr>
          <p:nvPr>
            <p:ph type="title"/>
          </p:nvPr>
        </p:nvSpPr>
        <p:spPr>
          <a:xfrm>
            <a:off x="1069848" y="502920"/>
            <a:ext cx="9634011"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18"/>
          <p:cNvSpPr txBox="1">
            <a:spLocks noGrp="1"/>
          </p:cNvSpPr>
          <p:nvPr>
            <p:ph type="body" idx="1"/>
          </p:nvPr>
        </p:nvSpPr>
        <p:spPr>
          <a:xfrm>
            <a:off x="1069848" y="1874520"/>
            <a:ext cx="9634011" cy="435133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50000"/>
              </a:lnSpc>
              <a:spcBef>
                <a:spcPts val="1000"/>
              </a:spcBef>
              <a:spcAft>
                <a:spcPts val="0"/>
              </a:spcAft>
              <a:buClr>
                <a:srgbClr val="C2B2A7"/>
              </a:buClr>
              <a:buSzPts val="2000"/>
              <a:buFont typeface="Arial"/>
              <a:buChar char="•"/>
              <a:defRPr sz="2000" b="0" i="0" u="none" strike="noStrike" cap="none">
                <a:solidFill>
                  <a:schemeClr val="dk2"/>
                </a:solidFill>
                <a:latin typeface="Avenir"/>
                <a:ea typeface="Avenir"/>
                <a:cs typeface="Avenir"/>
                <a:sym typeface="Avenir"/>
              </a:defRPr>
            </a:lvl1pPr>
            <a:lvl2pPr marL="914400" marR="0" lvl="1" indent="-228600" algn="l" rtl="0">
              <a:lnSpc>
                <a:spcPct val="150000"/>
              </a:lnSpc>
              <a:spcBef>
                <a:spcPts val="500"/>
              </a:spcBef>
              <a:spcAft>
                <a:spcPts val="0"/>
              </a:spcAft>
              <a:buClr>
                <a:srgbClr val="C2B2A7"/>
              </a:buClr>
              <a:buSzPts val="1800"/>
              <a:buFont typeface="Avenir"/>
              <a:buNone/>
              <a:defRPr sz="1800" b="0" i="0" u="none" strike="noStrike" cap="none">
                <a:solidFill>
                  <a:schemeClr val="dk2"/>
                </a:solidFill>
                <a:latin typeface="Avenir"/>
                <a:ea typeface="Avenir"/>
                <a:cs typeface="Avenir"/>
                <a:sym typeface="Avenir"/>
              </a:defRPr>
            </a:lvl2pPr>
            <a:lvl3pPr marL="1371600" marR="0" lvl="2" indent="-330200" algn="l" rtl="0">
              <a:lnSpc>
                <a:spcPct val="150000"/>
              </a:lnSpc>
              <a:spcBef>
                <a:spcPts val="500"/>
              </a:spcBef>
              <a:spcAft>
                <a:spcPts val="0"/>
              </a:spcAft>
              <a:buClr>
                <a:srgbClr val="C2B2A7"/>
              </a:buClr>
              <a:buSzPts val="1600"/>
              <a:buFont typeface="Arial"/>
              <a:buChar char="•"/>
              <a:defRPr sz="1600" b="1" i="0" u="none" strike="noStrike" cap="none">
                <a:solidFill>
                  <a:schemeClr val="dk2"/>
                </a:solidFill>
                <a:latin typeface="Avenir"/>
                <a:ea typeface="Avenir"/>
                <a:cs typeface="Avenir"/>
                <a:sym typeface="Avenir"/>
              </a:defRPr>
            </a:lvl3pPr>
            <a:lvl4pPr marL="1828800" marR="0" lvl="3" indent="-228600" algn="l" rtl="0">
              <a:lnSpc>
                <a:spcPct val="150000"/>
              </a:lnSpc>
              <a:spcBef>
                <a:spcPts val="500"/>
              </a:spcBef>
              <a:spcAft>
                <a:spcPts val="0"/>
              </a:spcAft>
              <a:buClr>
                <a:srgbClr val="C2B2A7"/>
              </a:buClr>
              <a:buSzPts val="1400"/>
              <a:buFont typeface="Avenir"/>
              <a:buNone/>
              <a:defRPr sz="1400" b="0" i="0" u="none" strike="noStrike" cap="none">
                <a:solidFill>
                  <a:schemeClr val="dk2"/>
                </a:solidFill>
                <a:latin typeface="Avenir"/>
                <a:ea typeface="Avenir"/>
                <a:cs typeface="Avenir"/>
                <a:sym typeface="Avenir"/>
              </a:defRPr>
            </a:lvl4pPr>
            <a:lvl5pPr marL="2286000" marR="0" lvl="4" indent="-317500" algn="l" rtl="0">
              <a:lnSpc>
                <a:spcPct val="150000"/>
              </a:lnSpc>
              <a:spcBef>
                <a:spcPts val="500"/>
              </a:spcBef>
              <a:spcAft>
                <a:spcPts val="0"/>
              </a:spcAft>
              <a:buClr>
                <a:srgbClr val="C2B2A7"/>
              </a:buClr>
              <a:buSzPts val="1400"/>
              <a:buFont typeface="Arial"/>
              <a:buChar char="•"/>
              <a:defRPr sz="14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70" name="Google Shape;70;p18"/>
          <p:cNvSpPr txBox="1">
            <a:spLocks noGrp="1"/>
          </p:cNvSpPr>
          <p:nvPr>
            <p:ph type="dt" idx="10"/>
          </p:nvPr>
        </p:nvSpPr>
        <p:spPr>
          <a:xfrm>
            <a:off x="173736" y="6382512"/>
            <a:ext cx="284590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a:solidFill>
                  <a:schemeClr val="dk2"/>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71" name="Google Shape;71;p18"/>
          <p:cNvSpPr txBox="1">
            <a:spLocks noGrp="1"/>
          </p:cNvSpPr>
          <p:nvPr>
            <p:ph type="ftr" idx="11"/>
          </p:nvPr>
        </p:nvSpPr>
        <p:spPr>
          <a:xfrm rot="5400000">
            <a:off x="-1754871" y="2093199"/>
            <a:ext cx="4157472" cy="41608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a:solidFill>
                  <a:schemeClr val="dk2"/>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72" name="Google Shape;72;p18"/>
          <p:cNvSpPr txBox="1">
            <a:spLocks noGrp="1"/>
          </p:cNvSpPr>
          <p:nvPr>
            <p:ph type="sldNum" idx="12"/>
          </p:nvPr>
        </p:nvSpPr>
        <p:spPr>
          <a:xfrm>
            <a:off x="11457919" y="6382512"/>
            <a:ext cx="50099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u="none">
                <a:solidFill>
                  <a:schemeClr val="dk2"/>
                </a:solidFill>
                <a:latin typeface="Avenir"/>
                <a:ea typeface="Avenir"/>
                <a:cs typeface="Avenir"/>
                <a:sym typeface="Avenir"/>
              </a:defRPr>
            </a:lvl1pPr>
            <a:lvl2pPr marL="0" marR="0" lvl="1" indent="0" algn="r" rtl="0">
              <a:spcBef>
                <a:spcPts val="0"/>
              </a:spcBef>
              <a:buNone/>
              <a:defRPr sz="1050" b="0" u="none">
                <a:solidFill>
                  <a:schemeClr val="dk2"/>
                </a:solidFill>
                <a:latin typeface="Avenir"/>
                <a:ea typeface="Avenir"/>
                <a:cs typeface="Avenir"/>
                <a:sym typeface="Avenir"/>
              </a:defRPr>
            </a:lvl2pPr>
            <a:lvl3pPr marL="0" marR="0" lvl="2" indent="0" algn="r" rtl="0">
              <a:spcBef>
                <a:spcPts val="0"/>
              </a:spcBef>
              <a:buNone/>
              <a:defRPr sz="1050" b="0" u="none">
                <a:solidFill>
                  <a:schemeClr val="dk2"/>
                </a:solidFill>
                <a:latin typeface="Avenir"/>
                <a:ea typeface="Avenir"/>
                <a:cs typeface="Avenir"/>
                <a:sym typeface="Avenir"/>
              </a:defRPr>
            </a:lvl3pPr>
            <a:lvl4pPr marL="0" marR="0" lvl="3" indent="0" algn="r" rtl="0">
              <a:spcBef>
                <a:spcPts val="0"/>
              </a:spcBef>
              <a:buNone/>
              <a:defRPr sz="1050" b="0" u="none">
                <a:solidFill>
                  <a:schemeClr val="dk2"/>
                </a:solidFill>
                <a:latin typeface="Avenir"/>
                <a:ea typeface="Avenir"/>
                <a:cs typeface="Avenir"/>
                <a:sym typeface="Avenir"/>
              </a:defRPr>
            </a:lvl4pPr>
            <a:lvl5pPr marL="0" marR="0" lvl="4" indent="0" algn="r" rtl="0">
              <a:spcBef>
                <a:spcPts val="0"/>
              </a:spcBef>
              <a:buNone/>
              <a:defRPr sz="1050" b="0" u="none">
                <a:solidFill>
                  <a:schemeClr val="dk2"/>
                </a:solidFill>
                <a:latin typeface="Avenir"/>
                <a:ea typeface="Avenir"/>
                <a:cs typeface="Avenir"/>
                <a:sym typeface="Avenir"/>
              </a:defRPr>
            </a:lvl5pPr>
            <a:lvl6pPr marL="0" marR="0" lvl="5" indent="0" algn="r" rtl="0">
              <a:spcBef>
                <a:spcPts val="0"/>
              </a:spcBef>
              <a:buNone/>
              <a:defRPr sz="1050" b="0" u="none">
                <a:solidFill>
                  <a:schemeClr val="dk2"/>
                </a:solidFill>
                <a:latin typeface="Avenir"/>
                <a:ea typeface="Avenir"/>
                <a:cs typeface="Avenir"/>
                <a:sym typeface="Avenir"/>
              </a:defRPr>
            </a:lvl6pPr>
            <a:lvl7pPr marL="0" marR="0" lvl="6" indent="0" algn="r" rtl="0">
              <a:spcBef>
                <a:spcPts val="0"/>
              </a:spcBef>
              <a:buNone/>
              <a:defRPr sz="1050" b="0" u="none">
                <a:solidFill>
                  <a:schemeClr val="dk2"/>
                </a:solidFill>
                <a:latin typeface="Avenir"/>
                <a:ea typeface="Avenir"/>
                <a:cs typeface="Avenir"/>
                <a:sym typeface="Avenir"/>
              </a:defRPr>
            </a:lvl7pPr>
            <a:lvl8pPr marL="0" marR="0" lvl="7" indent="0" algn="r" rtl="0">
              <a:spcBef>
                <a:spcPts val="0"/>
              </a:spcBef>
              <a:buNone/>
              <a:defRPr sz="1050" b="0" u="none">
                <a:solidFill>
                  <a:schemeClr val="dk2"/>
                </a:solidFill>
                <a:latin typeface="Avenir"/>
                <a:ea typeface="Avenir"/>
                <a:cs typeface="Avenir"/>
                <a:sym typeface="Avenir"/>
              </a:defRPr>
            </a:lvl8pPr>
            <a:lvl9pPr marL="0" marR="0" lvl="8" indent="0" algn="r" rtl="0">
              <a:spcBef>
                <a:spcPts val="0"/>
              </a:spcBef>
              <a:buNone/>
              <a:defRPr sz="1050" b="0" u="none">
                <a:solidFill>
                  <a:schemeClr val="dk2"/>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6"/>
        <p:cNvGrpSpPr/>
        <p:nvPr/>
      </p:nvGrpSpPr>
      <p:grpSpPr>
        <a:xfrm>
          <a:off x="0" y="0"/>
          <a:ext cx="0" cy="0"/>
          <a:chOff x="0" y="0"/>
          <a:chExt cx="0" cy="0"/>
        </a:xfrm>
      </p:grpSpPr>
      <p:sp>
        <p:nvSpPr>
          <p:cNvPr id="147" name="Google Shape;147;p1"/>
          <p:cNvSpPr/>
          <p:nvPr/>
        </p:nvSpPr>
        <p:spPr>
          <a:xfrm>
            <a:off x="0" y="0"/>
            <a:ext cx="12192000" cy="6858000"/>
          </a:xfrm>
          <a:prstGeom prst="rect">
            <a:avLst/>
          </a:prstGeom>
          <a:gradFill>
            <a:gsLst>
              <a:gs pos="0">
                <a:srgbClr val="E2BCB2"/>
              </a:gs>
              <a:gs pos="100000">
                <a:srgbClr val="B76D5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48" name="Google Shape;148;p1"/>
          <p:cNvSpPr txBox="1">
            <a:spLocks noGrp="1"/>
          </p:cNvSpPr>
          <p:nvPr>
            <p:ph type="subTitle" idx="1"/>
          </p:nvPr>
        </p:nvSpPr>
        <p:spPr>
          <a:xfrm>
            <a:off x="8047487" y="4990253"/>
            <a:ext cx="2962800" cy="518100"/>
          </a:xfrm>
          <a:prstGeom prst="rect">
            <a:avLst/>
          </a:prstGeom>
          <a:noFill/>
          <a:ln>
            <a:noFill/>
          </a:ln>
        </p:spPr>
        <p:txBody>
          <a:bodyPr spcFirstLastPara="1" wrap="square" lIns="91425" tIns="45700" rIns="91425" bIns="45700" anchor="t" anchorCtr="0">
            <a:normAutofit/>
          </a:bodyPr>
          <a:lstStyle/>
          <a:p>
            <a:pPr marL="0" lvl="0" indent="0" algn="ctr" rtl="0">
              <a:lnSpc>
                <a:spcPct val="150000"/>
              </a:lnSpc>
              <a:spcBef>
                <a:spcPts val="0"/>
              </a:spcBef>
              <a:spcAft>
                <a:spcPts val="0"/>
              </a:spcAft>
              <a:buSzPts val="1200"/>
              <a:buNone/>
            </a:pPr>
            <a:r>
              <a:rPr lang="en-US" sz="2000">
                <a:latin typeface="Georgia"/>
                <a:ea typeface="Georgia"/>
                <a:cs typeface="Georgia"/>
                <a:sym typeface="Georgia"/>
              </a:rPr>
              <a:t>LIAM STENSON</a:t>
            </a:r>
            <a:endParaRPr sz="2200">
              <a:latin typeface="Georgia"/>
              <a:ea typeface="Georgia"/>
              <a:cs typeface="Georgia"/>
              <a:sym typeface="Georgia"/>
            </a:endParaRPr>
          </a:p>
        </p:txBody>
      </p:sp>
      <p:pic>
        <p:nvPicPr>
          <p:cNvPr id="149" name="Google Shape;149;p1"/>
          <p:cNvPicPr preferRelativeResize="0"/>
          <p:nvPr/>
        </p:nvPicPr>
        <p:blipFill rotWithShape="1">
          <a:blip r:embed="rId3">
            <a:alphaModFix amt="50000"/>
          </a:blip>
          <a:srcRect l="37031" r="10582"/>
          <a:stretch/>
        </p:blipFill>
        <p:spPr>
          <a:xfrm>
            <a:off x="0" y="0"/>
            <a:ext cx="6915092" cy="6858001"/>
          </a:xfrm>
          <a:prstGeom prst="rect">
            <a:avLst/>
          </a:prstGeom>
          <a:noFill/>
          <a:ln>
            <a:noFill/>
          </a:ln>
        </p:spPr>
      </p:pic>
      <p:pic>
        <p:nvPicPr>
          <p:cNvPr id="150" name="Google Shape;150;p1"/>
          <p:cNvPicPr preferRelativeResize="0"/>
          <p:nvPr/>
        </p:nvPicPr>
        <p:blipFill>
          <a:blip r:embed="rId4">
            <a:alphaModFix/>
          </a:blip>
          <a:stretch>
            <a:fillRect/>
          </a:stretch>
        </p:blipFill>
        <p:spPr>
          <a:xfrm>
            <a:off x="7295470" y="1240150"/>
            <a:ext cx="4466826" cy="44668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D8CD"/>
        </a:solidFill>
        <a:effectLst/>
      </p:bgPr>
    </p:bg>
    <p:spTree>
      <p:nvGrpSpPr>
        <p:cNvPr id="1" name="Shape 252"/>
        <p:cNvGrpSpPr/>
        <p:nvPr/>
      </p:nvGrpSpPr>
      <p:grpSpPr>
        <a:xfrm>
          <a:off x="0" y="0"/>
          <a:ext cx="0" cy="0"/>
          <a:chOff x="0" y="0"/>
          <a:chExt cx="0" cy="0"/>
        </a:xfrm>
      </p:grpSpPr>
      <p:sp>
        <p:nvSpPr>
          <p:cNvPr id="253" name="Google Shape;253;p10"/>
          <p:cNvSpPr/>
          <p:nvPr/>
        </p:nvSpPr>
        <p:spPr>
          <a:xfrm>
            <a:off x="0" y="0"/>
            <a:ext cx="12192000" cy="6858000"/>
          </a:xfrm>
          <a:prstGeom prst="rect">
            <a:avLst/>
          </a:prstGeom>
          <a:gradFill>
            <a:gsLst>
              <a:gs pos="0">
                <a:srgbClr val="E2BCB2"/>
              </a:gs>
              <a:gs pos="100000">
                <a:srgbClr val="B76D5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4" name="Google Shape;254;p10"/>
          <p:cNvSpPr/>
          <p:nvPr/>
        </p:nvSpPr>
        <p:spPr>
          <a:xfrm>
            <a:off x="0" y="1866901"/>
            <a:ext cx="12192000" cy="4991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55" name="Google Shape;255;p10"/>
          <p:cNvPicPr preferRelativeResize="0"/>
          <p:nvPr/>
        </p:nvPicPr>
        <p:blipFill>
          <a:blip r:embed="rId3">
            <a:alphaModFix/>
          </a:blip>
          <a:stretch>
            <a:fillRect/>
          </a:stretch>
        </p:blipFill>
        <p:spPr>
          <a:xfrm>
            <a:off x="3121337" y="1866900"/>
            <a:ext cx="5949326" cy="5911575"/>
          </a:xfrm>
          <a:prstGeom prst="rect">
            <a:avLst/>
          </a:prstGeom>
          <a:noFill/>
          <a:ln>
            <a:noFill/>
          </a:ln>
        </p:spPr>
      </p:pic>
      <p:sp>
        <p:nvSpPr>
          <p:cNvPr id="256" name="Google Shape;256;p10"/>
          <p:cNvSpPr txBox="1">
            <a:spLocks noGrp="1"/>
          </p:cNvSpPr>
          <p:nvPr>
            <p:ph type="title"/>
          </p:nvPr>
        </p:nvSpPr>
        <p:spPr>
          <a:xfrm>
            <a:off x="1258213" y="449651"/>
            <a:ext cx="9343200" cy="999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2800"/>
              <a:buFont typeface="Times New Roman"/>
              <a:buNone/>
            </a:pPr>
            <a:r>
              <a:rPr lang="en-US" sz="2800" i="1">
                <a:latin typeface="Times New Roman"/>
                <a:ea typeface="Times New Roman"/>
                <a:cs typeface="Times New Roman"/>
                <a:sym typeface="Times New Roman"/>
              </a:rPr>
              <a:t>google analytics</a:t>
            </a:r>
            <a:endParaRPr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ED8CD"/>
        </a:solidFill>
        <a:effectLst/>
      </p:bgPr>
    </p:bg>
    <p:spTree>
      <p:nvGrpSpPr>
        <p:cNvPr id="1" name="Shape 261"/>
        <p:cNvGrpSpPr/>
        <p:nvPr/>
      </p:nvGrpSpPr>
      <p:grpSpPr>
        <a:xfrm>
          <a:off x="0" y="0"/>
          <a:ext cx="0" cy="0"/>
          <a:chOff x="0" y="0"/>
          <a:chExt cx="0" cy="0"/>
        </a:xfrm>
      </p:grpSpPr>
      <p:sp>
        <p:nvSpPr>
          <p:cNvPr id="262" name="Google Shape;262;p11"/>
          <p:cNvSpPr/>
          <p:nvPr/>
        </p:nvSpPr>
        <p:spPr>
          <a:xfrm>
            <a:off x="0" y="0"/>
            <a:ext cx="12192000" cy="6858000"/>
          </a:xfrm>
          <a:prstGeom prst="rect">
            <a:avLst/>
          </a:prstGeom>
          <a:gradFill>
            <a:gsLst>
              <a:gs pos="0">
                <a:srgbClr val="E2BCB2"/>
              </a:gs>
              <a:gs pos="100000">
                <a:srgbClr val="B76D5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63" name="Google Shape;263;p11"/>
          <p:cNvSpPr/>
          <p:nvPr/>
        </p:nvSpPr>
        <p:spPr>
          <a:xfrm>
            <a:off x="0" y="1866901"/>
            <a:ext cx="12192000" cy="4991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64" name="Google Shape;264;p11"/>
          <p:cNvPicPr preferRelativeResize="0"/>
          <p:nvPr/>
        </p:nvPicPr>
        <p:blipFill>
          <a:blip r:embed="rId3">
            <a:alphaModFix/>
          </a:blip>
          <a:stretch>
            <a:fillRect/>
          </a:stretch>
        </p:blipFill>
        <p:spPr>
          <a:xfrm>
            <a:off x="621550" y="1866900"/>
            <a:ext cx="10948900" cy="4870349"/>
          </a:xfrm>
          <a:prstGeom prst="rect">
            <a:avLst/>
          </a:prstGeom>
          <a:noFill/>
          <a:ln>
            <a:noFill/>
          </a:ln>
        </p:spPr>
      </p:pic>
      <p:sp>
        <p:nvSpPr>
          <p:cNvPr id="265" name="Google Shape;265;p11"/>
          <p:cNvSpPr txBox="1">
            <a:spLocks noGrp="1"/>
          </p:cNvSpPr>
          <p:nvPr>
            <p:ph type="title"/>
          </p:nvPr>
        </p:nvSpPr>
        <p:spPr>
          <a:xfrm>
            <a:off x="1258213" y="449651"/>
            <a:ext cx="9343200" cy="999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2800"/>
              <a:buFont typeface="Times New Roman"/>
              <a:buNone/>
            </a:pPr>
            <a:r>
              <a:rPr lang="en-US" sz="2800" i="1">
                <a:latin typeface="Times New Roman"/>
                <a:ea typeface="Times New Roman"/>
                <a:cs typeface="Times New Roman"/>
                <a:sym typeface="Times New Roman"/>
              </a:rPr>
              <a:t>google analytics</a:t>
            </a:r>
            <a:endParaRPr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ED8CD"/>
        </a:solidFill>
        <a:effectLst/>
      </p:bgPr>
    </p:bg>
    <p:spTree>
      <p:nvGrpSpPr>
        <p:cNvPr id="1" name="Shape 270"/>
        <p:cNvGrpSpPr/>
        <p:nvPr/>
      </p:nvGrpSpPr>
      <p:grpSpPr>
        <a:xfrm>
          <a:off x="0" y="0"/>
          <a:ext cx="0" cy="0"/>
          <a:chOff x="0" y="0"/>
          <a:chExt cx="0" cy="0"/>
        </a:xfrm>
      </p:grpSpPr>
      <p:sp>
        <p:nvSpPr>
          <p:cNvPr id="271" name="Google Shape;271;p16"/>
          <p:cNvSpPr/>
          <p:nvPr/>
        </p:nvSpPr>
        <p:spPr>
          <a:xfrm>
            <a:off x="0" y="0"/>
            <a:ext cx="12192000" cy="6858000"/>
          </a:xfrm>
          <a:prstGeom prst="rect">
            <a:avLst/>
          </a:prstGeom>
          <a:gradFill>
            <a:gsLst>
              <a:gs pos="0">
                <a:srgbClr val="E2BCB2"/>
              </a:gs>
              <a:gs pos="100000">
                <a:srgbClr val="B76D5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72" name="Google Shape;272;p16"/>
          <p:cNvSpPr txBox="1">
            <a:spLocks noGrp="1"/>
          </p:cNvSpPr>
          <p:nvPr>
            <p:ph type="title"/>
          </p:nvPr>
        </p:nvSpPr>
        <p:spPr>
          <a:xfrm>
            <a:off x="1422399" y="701749"/>
            <a:ext cx="9343065" cy="99946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2800"/>
              <a:buFont typeface="Times New Roman"/>
              <a:buNone/>
            </a:pPr>
            <a:r>
              <a:rPr lang="en-US" sz="2800" i="1">
                <a:latin typeface="Times New Roman"/>
                <a:ea typeface="Times New Roman"/>
                <a:cs typeface="Times New Roman"/>
                <a:sym typeface="Times New Roman"/>
              </a:rPr>
              <a:t>class analytics</a:t>
            </a:r>
            <a:endParaRPr sz="2800" i="1">
              <a:latin typeface="Times New Roman"/>
              <a:ea typeface="Times New Roman"/>
              <a:cs typeface="Times New Roman"/>
              <a:sym typeface="Times New Roman"/>
            </a:endParaRPr>
          </a:p>
        </p:txBody>
      </p:sp>
      <p:sp>
        <p:nvSpPr>
          <p:cNvPr id="273" name="Google Shape;273;p16"/>
          <p:cNvSpPr/>
          <p:nvPr/>
        </p:nvSpPr>
        <p:spPr>
          <a:xfrm>
            <a:off x="0" y="1866901"/>
            <a:ext cx="12192000" cy="4991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74" name="Google Shape;274;p16" title="Chart"/>
          <p:cNvPicPr preferRelativeResize="0"/>
          <p:nvPr/>
        </p:nvPicPr>
        <p:blipFill>
          <a:blip r:embed="rId3">
            <a:alphaModFix/>
          </a:blip>
          <a:stretch>
            <a:fillRect/>
          </a:stretch>
        </p:blipFill>
        <p:spPr>
          <a:xfrm>
            <a:off x="2060058" y="1866900"/>
            <a:ext cx="8071878" cy="4991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D8CD"/>
        </a:solidFill>
        <a:effectLst/>
      </p:bgPr>
    </p:bg>
    <p:spTree>
      <p:nvGrpSpPr>
        <p:cNvPr id="1" name="Shape 279"/>
        <p:cNvGrpSpPr/>
        <p:nvPr/>
      </p:nvGrpSpPr>
      <p:grpSpPr>
        <a:xfrm>
          <a:off x="0" y="0"/>
          <a:ext cx="0" cy="0"/>
          <a:chOff x="0" y="0"/>
          <a:chExt cx="0" cy="0"/>
        </a:xfrm>
      </p:grpSpPr>
      <p:sp>
        <p:nvSpPr>
          <p:cNvPr id="280" name="Google Shape;280;p12"/>
          <p:cNvSpPr/>
          <p:nvPr/>
        </p:nvSpPr>
        <p:spPr>
          <a:xfrm>
            <a:off x="0" y="0"/>
            <a:ext cx="12192000" cy="6858000"/>
          </a:xfrm>
          <a:prstGeom prst="rect">
            <a:avLst/>
          </a:prstGeom>
          <a:gradFill>
            <a:gsLst>
              <a:gs pos="0">
                <a:srgbClr val="E2BCB2"/>
              </a:gs>
              <a:gs pos="100000">
                <a:srgbClr val="B76D5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81" name="Google Shape;281;p12"/>
          <p:cNvSpPr/>
          <p:nvPr/>
        </p:nvSpPr>
        <p:spPr>
          <a:xfrm>
            <a:off x="0" y="1174575"/>
            <a:ext cx="12192000" cy="5683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82" name="Google Shape;282;p12"/>
          <p:cNvSpPr txBox="1"/>
          <p:nvPr/>
        </p:nvSpPr>
        <p:spPr>
          <a:xfrm>
            <a:off x="1545645" y="295292"/>
            <a:ext cx="9343200" cy="999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2"/>
              </a:buClr>
              <a:buSzPts val="2800"/>
              <a:buFont typeface="Times New Roman"/>
              <a:buNone/>
            </a:pPr>
            <a:r>
              <a:rPr lang="en-US" sz="2800" i="1">
                <a:solidFill>
                  <a:schemeClr val="dk2"/>
                </a:solidFill>
                <a:latin typeface="Times New Roman"/>
                <a:ea typeface="Times New Roman"/>
                <a:cs typeface="Times New Roman"/>
                <a:sym typeface="Times New Roman"/>
              </a:rPr>
              <a:t>mailchimp analytics</a:t>
            </a:r>
            <a:endParaRPr i="1"/>
          </a:p>
        </p:txBody>
      </p:sp>
      <p:pic>
        <p:nvPicPr>
          <p:cNvPr id="283" name="Google Shape;283;p12" title="Chart"/>
          <p:cNvPicPr preferRelativeResize="0"/>
          <p:nvPr/>
        </p:nvPicPr>
        <p:blipFill>
          <a:blip r:embed="rId3">
            <a:alphaModFix/>
          </a:blip>
          <a:stretch>
            <a:fillRect/>
          </a:stretch>
        </p:blipFill>
        <p:spPr>
          <a:xfrm>
            <a:off x="51200" y="3037225"/>
            <a:ext cx="6082725" cy="3761176"/>
          </a:xfrm>
          <a:prstGeom prst="rect">
            <a:avLst/>
          </a:prstGeom>
          <a:noFill/>
          <a:ln>
            <a:noFill/>
          </a:ln>
        </p:spPr>
      </p:pic>
      <p:pic>
        <p:nvPicPr>
          <p:cNvPr id="284" name="Google Shape;284;p12" title="Chart"/>
          <p:cNvPicPr preferRelativeResize="0"/>
          <p:nvPr/>
        </p:nvPicPr>
        <p:blipFill>
          <a:blip r:embed="rId4">
            <a:alphaModFix/>
          </a:blip>
          <a:stretch>
            <a:fillRect/>
          </a:stretch>
        </p:blipFill>
        <p:spPr>
          <a:xfrm>
            <a:off x="6133925" y="1174575"/>
            <a:ext cx="6003951" cy="3712450"/>
          </a:xfrm>
          <a:prstGeom prst="rect">
            <a:avLst/>
          </a:prstGeom>
          <a:noFill/>
          <a:ln>
            <a:noFill/>
          </a:ln>
        </p:spPr>
      </p:pic>
      <p:sp>
        <p:nvSpPr>
          <p:cNvPr id="285" name="Google Shape;285;p12"/>
          <p:cNvSpPr txBox="1"/>
          <p:nvPr/>
        </p:nvSpPr>
        <p:spPr>
          <a:xfrm>
            <a:off x="-1579030" y="1457779"/>
            <a:ext cx="9343200" cy="999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2"/>
              </a:buClr>
              <a:buSzPts val="2800"/>
              <a:buFont typeface="Times New Roman"/>
              <a:buNone/>
            </a:pPr>
            <a:r>
              <a:rPr lang="en-US" sz="1700" i="1">
                <a:solidFill>
                  <a:schemeClr val="dk2"/>
                </a:solidFill>
                <a:latin typeface="Avenir"/>
                <a:ea typeface="Avenir"/>
                <a:cs typeface="Avenir"/>
                <a:sym typeface="Avenir"/>
              </a:rPr>
              <a:t>124 Contacts</a:t>
            </a:r>
            <a:endParaRPr sz="300" i="1">
              <a:latin typeface="Avenir"/>
              <a:ea typeface="Avenir"/>
              <a:cs typeface="Avenir"/>
              <a:sym typeface="Avenir"/>
            </a:endParaRPr>
          </a:p>
        </p:txBody>
      </p:sp>
      <p:sp>
        <p:nvSpPr>
          <p:cNvPr id="286" name="Google Shape;286;p12"/>
          <p:cNvSpPr txBox="1"/>
          <p:nvPr/>
        </p:nvSpPr>
        <p:spPr>
          <a:xfrm>
            <a:off x="-1579030" y="1928380"/>
            <a:ext cx="9343200" cy="999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2"/>
              </a:buClr>
              <a:buSzPts val="2800"/>
              <a:buFont typeface="Times New Roman"/>
              <a:buNone/>
            </a:pPr>
            <a:r>
              <a:rPr lang="en-US" sz="1700" i="1">
                <a:solidFill>
                  <a:schemeClr val="dk2"/>
                </a:solidFill>
                <a:latin typeface="Avenir"/>
                <a:ea typeface="Avenir"/>
                <a:cs typeface="Avenir"/>
                <a:sym typeface="Avenir"/>
              </a:rPr>
              <a:t>118 Subscribers</a:t>
            </a:r>
            <a:endParaRPr sz="300" i="1">
              <a:latin typeface="Avenir"/>
              <a:ea typeface="Avenir"/>
              <a:cs typeface="Avenir"/>
              <a:sym typeface="Avenir"/>
            </a:endParaRPr>
          </a:p>
        </p:txBody>
      </p:sp>
      <p:cxnSp>
        <p:nvCxnSpPr>
          <p:cNvPr id="287" name="Google Shape;287;p12"/>
          <p:cNvCxnSpPr/>
          <p:nvPr/>
        </p:nvCxnSpPr>
        <p:spPr>
          <a:xfrm>
            <a:off x="1876475" y="2173100"/>
            <a:ext cx="26115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ED8CD"/>
        </a:solidFill>
        <a:effectLst/>
      </p:bgPr>
    </p:bg>
    <p:spTree>
      <p:nvGrpSpPr>
        <p:cNvPr id="1" name="Shape 292"/>
        <p:cNvGrpSpPr/>
        <p:nvPr/>
      </p:nvGrpSpPr>
      <p:grpSpPr>
        <a:xfrm>
          <a:off x="0" y="0"/>
          <a:ext cx="0" cy="0"/>
          <a:chOff x="0" y="0"/>
          <a:chExt cx="0" cy="0"/>
        </a:xfrm>
      </p:grpSpPr>
      <p:sp>
        <p:nvSpPr>
          <p:cNvPr id="293" name="Google Shape;293;p13"/>
          <p:cNvSpPr/>
          <p:nvPr/>
        </p:nvSpPr>
        <p:spPr>
          <a:xfrm>
            <a:off x="0" y="0"/>
            <a:ext cx="12192000" cy="6858000"/>
          </a:xfrm>
          <a:prstGeom prst="rect">
            <a:avLst/>
          </a:prstGeom>
          <a:gradFill>
            <a:gsLst>
              <a:gs pos="0">
                <a:srgbClr val="E2BCB2"/>
              </a:gs>
              <a:gs pos="100000">
                <a:srgbClr val="B76D5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94" name="Google Shape;294;p13"/>
          <p:cNvSpPr/>
          <p:nvPr/>
        </p:nvSpPr>
        <p:spPr>
          <a:xfrm>
            <a:off x="0" y="1866901"/>
            <a:ext cx="12192000" cy="4991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95" name="Google Shape;295;p13"/>
          <p:cNvSpPr txBox="1">
            <a:spLocks noGrp="1"/>
          </p:cNvSpPr>
          <p:nvPr>
            <p:ph type="title"/>
          </p:nvPr>
        </p:nvSpPr>
        <p:spPr>
          <a:xfrm>
            <a:off x="1424412" y="582692"/>
            <a:ext cx="9343200" cy="999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2800"/>
              <a:buFont typeface="Times New Roman"/>
              <a:buNone/>
            </a:pPr>
            <a:r>
              <a:rPr lang="en-US" sz="2800" i="1">
                <a:latin typeface="Times New Roman"/>
                <a:ea typeface="Times New Roman"/>
                <a:cs typeface="Times New Roman"/>
                <a:sym typeface="Times New Roman"/>
              </a:rPr>
              <a:t>facebook &amp; instagram</a:t>
            </a:r>
            <a:endParaRPr sz="2800" i="1">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2"/>
              </a:buClr>
              <a:buSzPts val="2800"/>
              <a:buFont typeface="Times New Roman"/>
              <a:buNone/>
            </a:pPr>
            <a:r>
              <a:rPr lang="en-US" sz="2800" i="1">
                <a:latin typeface="Times New Roman"/>
                <a:ea typeface="Times New Roman"/>
                <a:cs typeface="Times New Roman"/>
                <a:sym typeface="Times New Roman"/>
              </a:rPr>
              <a:t>analytics</a:t>
            </a:r>
            <a:endParaRPr sz="2800" i="1">
              <a:latin typeface="Times New Roman"/>
              <a:ea typeface="Times New Roman"/>
              <a:cs typeface="Times New Roman"/>
              <a:sym typeface="Times New Roman"/>
            </a:endParaRPr>
          </a:p>
        </p:txBody>
      </p:sp>
      <p:pic>
        <p:nvPicPr>
          <p:cNvPr id="296" name="Google Shape;296;p13"/>
          <p:cNvPicPr preferRelativeResize="0"/>
          <p:nvPr/>
        </p:nvPicPr>
        <p:blipFill>
          <a:blip r:embed="rId3">
            <a:alphaModFix/>
          </a:blip>
          <a:stretch>
            <a:fillRect/>
          </a:stretch>
        </p:blipFill>
        <p:spPr>
          <a:xfrm>
            <a:off x="142800" y="1994449"/>
            <a:ext cx="5847624" cy="2470675"/>
          </a:xfrm>
          <a:prstGeom prst="rect">
            <a:avLst/>
          </a:prstGeom>
          <a:noFill/>
          <a:ln>
            <a:noFill/>
          </a:ln>
        </p:spPr>
      </p:pic>
      <p:pic>
        <p:nvPicPr>
          <p:cNvPr id="297" name="Google Shape;297;p13"/>
          <p:cNvPicPr preferRelativeResize="0"/>
          <p:nvPr/>
        </p:nvPicPr>
        <p:blipFill>
          <a:blip r:embed="rId4">
            <a:alphaModFix/>
          </a:blip>
          <a:stretch>
            <a:fillRect/>
          </a:stretch>
        </p:blipFill>
        <p:spPr>
          <a:xfrm>
            <a:off x="6031175" y="4416276"/>
            <a:ext cx="5847624" cy="2290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ED8CD"/>
        </a:solidFill>
        <a:effectLst/>
      </p:bgPr>
    </p:bg>
    <p:spTree>
      <p:nvGrpSpPr>
        <p:cNvPr id="1" name="Shape 302"/>
        <p:cNvGrpSpPr/>
        <p:nvPr/>
      </p:nvGrpSpPr>
      <p:grpSpPr>
        <a:xfrm>
          <a:off x="0" y="0"/>
          <a:ext cx="0" cy="0"/>
          <a:chOff x="0" y="0"/>
          <a:chExt cx="0" cy="0"/>
        </a:xfrm>
      </p:grpSpPr>
      <p:sp>
        <p:nvSpPr>
          <p:cNvPr id="303" name="Google Shape;303;g125dbed2fe0_0_4"/>
          <p:cNvSpPr/>
          <p:nvPr/>
        </p:nvSpPr>
        <p:spPr>
          <a:xfrm>
            <a:off x="0" y="0"/>
            <a:ext cx="12192000" cy="6858000"/>
          </a:xfrm>
          <a:prstGeom prst="rect">
            <a:avLst/>
          </a:prstGeom>
          <a:gradFill>
            <a:gsLst>
              <a:gs pos="0">
                <a:srgbClr val="E2BCB2"/>
              </a:gs>
              <a:gs pos="100000">
                <a:srgbClr val="B76D5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304" name="Google Shape;304;g125dbed2fe0_0_4"/>
          <p:cNvSpPr/>
          <p:nvPr/>
        </p:nvSpPr>
        <p:spPr>
          <a:xfrm>
            <a:off x="0" y="1866901"/>
            <a:ext cx="12192000" cy="4991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305" name="Google Shape;305;g125dbed2fe0_0_4"/>
          <p:cNvSpPr txBox="1">
            <a:spLocks noGrp="1"/>
          </p:cNvSpPr>
          <p:nvPr>
            <p:ph type="title"/>
          </p:nvPr>
        </p:nvSpPr>
        <p:spPr>
          <a:xfrm>
            <a:off x="1424412" y="582692"/>
            <a:ext cx="9343200" cy="999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2800"/>
              <a:buFont typeface="Times New Roman"/>
              <a:buNone/>
            </a:pPr>
            <a:r>
              <a:rPr lang="en-US" sz="2800" i="1">
                <a:latin typeface="Times New Roman"/>
                <a:ea typeface="Times New Roman"/>
                <a:cs typeface="Times New Roman"/>
                <a:sym typeface="Times New Roman"/>
              </a:rPr>
              <a:t>facebook &amp; instagram</a:t>
            </a:r>
            <a:endParaRPr sz="2800" i="1">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2"/>
              </a:buClr>
              <a:buSzPts val="2800"/>
              <a:buFont typeface="Times New Roman"/>
              <a:buNone/>
            </a:pPr>
            <a:r>
              <a:rPr lang="en-US" sz="2800" i="1">
                <a:latin typeface="Times New Roman"/>
                <a:ea typeface="Times New Roman"/>
                <a:cs typeface="Times New Roman"/>
                <a:sym typeface="Times New Roman"/>
              </a:rPr>
              <a:t>analytics</a:t>
            </a:r>
            <a:endParaRPr sz="2800" i="1">
              <a:latin typeface="Times New Roman"/>
              <a:ea typeface="Times New Roman"/>
              <a:cs typeface="Times New Roman"/>
              <a:sym typeface="Times New Roman"/>
            </a:endParaRPr>
          </a:p>
        </p:txBody>
      </p:sp>
      <p:pic>
        <p:nvPicPr>
          <p:cNvPr id="306" name="Google Shape;306;g125dbed2fe0_0_4"/>
          <p:cNvPicPr preferRelativeResize="0"/>
          <p:nvPr/>
        </p:nvPicPr>
        <p:blipFill>
          <a:blip r:embed="rId3">
            <a:alphaModFix/>
          </a:blip>
          <a:stretch>
            <a:fillRect/>
          </a:stretch>
        </p:blipFill>
        <p:spPr>
          <a:xfrm>
            <a:off x="261650" y="2074075"/>
            <a:ext cx="8529001" cy="4436251"/>
          </a:xfrm>
          <a:prstGeom prst="rect">
            <a:avLst/>
          </a:prstGeom>
          <a:noFill/>
          <a:ln>
            <a:noFill/>
          </a:ln>
        </p:spPr>
      </p:pic>
      <p:sp>
        <p:nvSpPr>
          <p:cNvPr id="307" name="Google Shape;307;g125dbed2fe0_0_4"/>
          <p:cNvSpPr txBox="1"/>
          <p:nvPr/>
        </p:nvSpPr>
        <p:spPr>
          <a:xfrm>
            <a:off x="5845620" y="4697930"/>
            <a:ext cx="9343200" cy="999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2"/>
              </a:buClr>
              <a:buSzPts val="2800"/>
              <a:buFont typeface="Times New Roman"/>
              <a:buNone/>
            </a:pPr>
            <a:r>
              <a:rPr lang="en-US" sz="1700" i="1">
                <a:solidFill>
                  <a:schemeClr val="dk2"/>
                </a:solidFill>
                <a:latin typeface="Avenir"/>
                <a:ea typeface="Avenir"/>
                <a:cs typeface="Avenir"/>
                <a:sym typeface="Avenir"/>
              </a:rPr>
              <a:t>19 Page Likes on Facebook</a:t>
            </a:r>
            <a:endParaRPr sz="300" i="1">
              <a:latin typeface="Avenir"/>
              <a:ea typeface="Avenir"/>
              <a:cs typeface="Avenir"/>
              <a:sym typeface="Avenir"/>
            </a:endParaRPr>
          </a:p>
        </p:txBody>
      </p:sp>
      <p:sp>
        <p:nvSpPr>
          <p:cNvPr id="308" name="Google Shape;308;g125dbed2fe0_0_4"/>
          <p:cNvSpPr txBox="1"/>
          <p:nvPr/>
        </p:nvSpPr>
        <p:spPr>
          <a:xfrm>
            <a:off x="5845620" y="5168530"/>
            <a:ext cx="9343200" cy="999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2"/>
              </a:buClr>
              <a:buSzPts val="2800"/>
              <a:buFont typeface="Times New Roman"/>
              <a:buNone/>
            </a:pPr>
            <a:r>
              <a:rPr lang="en-US" sz="1700" i="1">
                <a:solidFill>
                  <a:schemeClr val="dk2"/>
                </a:solidFill>
                <a:latin typeface="Avenir"/>
                <a:ea typeface="Avenir"/>
                <a:cs typeface="Avenir"/>
                <a:sym typeface="Avenir"/>
              </a:rPr>
              <a:t>60 Followers on Instagram</a:t>
            </a:r>
            <a:endParaRPr sz="300" i="1">
              <a:latin typeface="Avenir"/>
              <a:ea typeface="Avenir"/>
              <a:cs typeface="Avenir"/>
              <a:sym typeface="Avenir"/>
            </a:endParaRPr>
          </a:p>
        </p:txBody>
      </p:sp>
      <p:cxnSp>
        <p:nvCxnSpPr>
          <p:cNvPr id="309" name="Google Shape;309;g125dbed2fe0_0_4"/>
          <p:cNvCxnSpPr/>
          <p:nvPr/>
        </p:nvCxnSpPr>
        <p:spPr>
          <a:xfrm>
            <a:off x="9211475" y="5427750"/>
            <a:ext cx="26115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pic>
        <p:nvPicPr>
          <p:cNvPr id="315" name="Google Shape;315;p17"/>
          <p:cNvPicPr preferRelativeResize="0"/>
          <p:nvPr/>
        </p:nvPicPr>
        <p:blipFill rotWithShape="1">
          <a:blip r:embed="rId3">
            <a:alphaModFix amt="50000"/>
          </a:blip>
          <a:srcRect l="8256" t="16098" r="8256" b="3489"/>
          <a:stretch/>
        </p:blipFill>
        <p:spPr>
          <a:xfrm>
            <a:off x="0" y="0"/>
            <a:ext cx="12192000" cy="6858000"/>
          </a:xfrm>
          <a:prstGeom prst="rect">
            <a:avLst/>
          </a:prstGeom>
          <a:noFill/>
          <a:ln>
            <a:noFill/>
          </a:ln>
          <a:effectLst>
            <a:outerShdw blurRad="57150" dist="19050" dir="5400000" algn="bl" rotWithShape="0">
              <a:srgbClr val="000000">
                <a:alpha val="50000"/>
              </a:srgbClr>
            </a:outerShdw>
          </a:effectLst>
        </p:spPr>
      </p:pic>
      <p:sp>
        <p:nvSpPr>
          <p:cNvPr id="316" name="Google Shape;316;p17"/>
          <p:cNvSpPr/>
          <p:nvPr/>
        </p:nvSpPr>
        <p:spPr>
          <a:xfrm>
            <a:off x="2804441" y="2213665"/>
            <a:ext cx="6384175" cy="2566282"/>
          </a:xfrm>
          <a:prstGeom prst="rect">
            <a:avLst/>
          </a:prstGeom>
          <a:gradFill>
            <a:gsLst>
              <a:gs pos="0">
                <a:srgbClr val="E2BCB2"/>
              </a:gs>
              <a:gs pos="100000">
                <a:srgbClr val="B76D5B"/>
              </a:gs>
            </a:gsLst>
            <a:path path="circle">
              <a:fillToRect l="50000" t="50000" r="50000" b="50000"/>
            </a:path>
            <a:tileRect/>
          </a:gradFill>
          <a:ln w="12700" cap="flat" cmpd="sng">
            <a:solidFill>
              <a:srgbClr val="6839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317" name="Google Shape;317;p17"/>
          <p:cNvSpPr txBox="1">
            <a:spLocks noGrp="1"/>
          </p:cNvSpPr>
          <p:nvPr>
            <p:ph type="title"/>
          </p:nvPr>
        </p:nvSpPr>
        <p:spPr>
          <a:xfrm>
            <a:off x="1338399" y="2945649"/>
            <a:ext cx="9343065" cy="99946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000"/>
              <a:buFont typeface="Times New Roman"/>
              <a:buNone/>
            </a:pPr>
            <a:r>
              <a:rPr lang="en-US" i="1">
                <a:latin typeface="Times New Roman"/>
                <a:ea typeface="Times New Roman"/>
                <a:cs typeface="Times New Roman"/>
                <a:sym typeface="Times New Roman"/>
              </a:rPr>
              <a:t>overview</a:t>
            </a:r>
            <a:endParaRPr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D8CD"/>
        </a:solidFill>
        <a:effectLst/>
      </p:bgPr>
    </p:bg>
    <p:spTree>
      <p:nvGrpSpPr>
        <p:cNvPr id="1" name="Shape 155"/>
        <p:cNvGrpSpPr/>
        <p:nvPr/>
      </p:nvGrpSpPr>
      <p:grpSpPr>
        <a:xfrm>
          <a:off x="0" y="0"/>
          <a:ext cx="0" cy="0"/>
          <a:chOff x="0" y="0"/>
          <a:chExt cx="0" cy="0"/>
        </a:xfrm>
      </p:grpSpPr>
      <p:sp>
        <p:nvSpPr>
          <p:cNvPr id="156" name="Google Shape;156;p2"/>
          <p:cNvSpPr/>
          <p:nvPr/>
        </p:nvSpPr>
        <p:spPr>
          <a:xfrm>
            <a:off x="0" y="0"/>
            <a:ext cx="12192000" cy="6858000"/>
          </a:xfrm>
          <a:prstGeom prst="rect">
            <a:avLst/>
          </a:prstGeom>
          <a:gradFill>
            <a:gsLst>
              <a:gs pos="0">
                <a:srgbClr val="E2BCB2"/>
              </a:gs>
              <a:gs pos="100000">
                <a:srgbClr val="B76D5B"/>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57" name="Google Shape;157;p2"/>
          <p:cNvSpPr txBox="1">
            <a:spLocks noGrp="1"/>
          </p:cNvSpPr>
          <p:nvPr>
            <p:ph type="title"/>
          </p:nvPr>
        </p:nvSpPr>
        <p:spPr>
          <a:xfrm>
            <a:off x="1422399" y="701749"/>
            <a:ext cx="9343065" cy="99946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000"/>
              <a:buFont typeface="Times New Roman"/>
              <a:buNone/>
            </a:pPr>
            <a:r>
              <a:rPr lang="en-US" i="1">
                <a:latin typeface="Times New Roman"/>
                <a:ea typeface="Times New Roman"/>
                <a:cs typeface="Times New Roman"/>
                <a:sym typeface="Times New Roman"/>
              </a:rPr>
              <a:t>reasoning for course</a:t>
            </a:r>
            <a:endParaRPr i="1"/>
          </a:p>
        </p:txBody>
      </p:sp>
      <p:sp>
        <p:nvSpPr>
          <p:cNvPr id="158" name="Google Shape;158;p2"/>
          <p:cNvSpPr/>
          <p:nvPr/>
        </p:nvSpPr>
        <p:spPr>
          <a:xfrm>
            <a:off x="0" y="1866901"/>
            <a:ext cx="12192000" cy="4991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159" name="Google Shape;159;p2"/>
          <p:cNvGrpSpPr/>
          <p:nvPr/>
        </p:nvGrpSpPr>
        <p:grpSpPr>
          <a:xfrm>
            <a:off x="7098349" y="3409307"/>
            <a:ext cx="1916809" cy="1906286"/>
            <a:chOff x="-5971525" y="3273750"/>
            <a:chExt cx="292250" cy="290650"/>
          </a:xfrm>
        </p:grpSpPr>
        <p:sp>
          <p:nvSpPr>
            <p:cNvPr id="160" name="Google Shape;160;p2"/>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adFill>
              <a:gsLst>
                <a:gs pos="0">
                  <a:srgbClr val="E2BCB2"/>
                </a:gs>
                <a:gs pos="100000">
                  <a:srgbClr val="B76D5B"/>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adFill>
              <a:gsLst>
                <a:gs pos="0">
                  <a:srgbClr val="E2BCB2"/>
                </a:gs>
                <a:gs pos="100000">
                  <a:srgbClr val="B76D5B"/>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2"/>
          <p:cNvSpPr/>
          <p:nvPr/>
        </p:nvSpPr>
        <p:spPr>
          <a:xfrm>
            <a:off x="1860000" y="2703150"/>
            <a:ext cx="3966600" cy="3966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247926" y="3320088"/>
            <a:ext cx="1765001" cy="208472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gradFill>
            <a:gsLst>
              <a:gs pos="0">
                <a:srgbClr val="E2BCB2"/>
              </a:gs>
              <a:gs pos="100000">
                <a:srgbClr val="B76D5B"/>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D8CD"/>
        </a:solidFill>
        <a:effectLst/>
      </p:bgPr>
    </p:bg>
    <p:spTree>
      <p:nvGrpSpPr>
        <p:cNvPr id="1" name="Shape 168"/>
        <p:cNvGrpSpPr/>
        <p:nvPr/>
      </p:nvGrpSpPr>
      <p:grpSpPr>
        <a:xfrm>
          <a:off x="0" y="0"/>
          <a:ext cx="0" cy="0"/>
          <a:chOff x="0" y="0"/>
          <a:chExt cx="0" cy="0"/>
        </a:xfrm>
      </p:grpSpPr>
      <p:sp>
        <p:nvSpPr>
          <p:cNvPr id="169" name="Google Shape;169;p3"/>
          <p:cNvSpPr/>
          <p:nvPr/>
        </p:nvSpPr>
        <p:spPr>
          <a:xfrm>
            <a:off x="0" y="0"/>
            <a:ext cx="12192000" cy="6858000"/>
          </a:xfrm>
          <a:prstGeom prst="rect">
            <a:avLst/>
          </a:prstGeom>
          <a:gradFill>
            <a:gsLst>
              <a:gs pos="0">
                <a:srgbClr val="E2BCB2"/>
              </a:gs>
              <a:gs pos="100000">
                <a:srgbClr val="B76D5B"/>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70" name="Google Shape;170;p3"/>
          <p:cNvSpPr/>
          <p:nvPr/>
        </p:nvSpPr>
        <p:spPr>
          <a:xfrm>
            <a:off x="6096000" y="5267"/>
            <a:ext cx="6095998" cy="68474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71" name="Google Shape;171;p3"/>
          <p:cNvSpPr txBox="1"/>
          <p:nvPr/>
        </p:nvSpPr>
        <p:spPr>
          <a:xfrm>
            <a:off x="6453114" y="1062072"/>
            <a:ext cx="5381769" cy="1476838"/>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4000" i="1">
                <a:solidFill>
                  <a:schemeClr val="dk2"/>
                </a:solidFill>
                <a:latin typeface="Times New Roman"/>
                <a:ea typeface="Times New Roman"/>
                <a:cs typeface="Times New Roman"/>
                <a:sym typeface="Times New Roman"/>
              </a:rPr>
              <a:t>expectations</a:t>
            </a:r>
            <a:endParaRPr i="1"/>
          </a:p>
          <a:p>
            <a:pPr marL="0" marR="0" lvl="0" indent="0" algn="ctr" rtl="0">
              <a:spcBef>
                <a:spcPts val="600"/>
              </a:spcBef>
              <a:spcAft>
                <a:spcPts val="0"/>
              </a:spcAft>
              <a:buNone/>
            </a:pPr>
            <a:endParaRPr sz="4000">
              <a:solidFill>
                <a:schemeClr val="dk2"/>
              </a:solidFill>
              <a:latin typeface="Arial"/>
              <a:ea typeface="Arial"/>
              <a:cs typeface="Arial"/>
              <a:sym typeface="Arial"/>
            </a:endParaRPr>
          </a:p>
        </p:txBody>
      </p:sp>
      <p:sp>
        <p:nvSpPr>
          <p:cNvPr id="172" name="Google Shape;172;p3"/>
          <p:cNvSpPr txBox="1">
            <a:spLocks noGrp="1"/>
          </p:cNvSpPr>
          <p:nvPr>
            <p:ph type="body" idx="1"/>
          </p:nvPr>
        </p:nvSpPr>
        <p:spPr>
          <a:xfrm>
            <a:off x="6631662" y="2401735"/>
            <a:ext cx="5203222" cy="3834712"/>
          </a:xfrm>
          <a:prstGeom prst="rect">
            <a:avLst/>
          </a:prstGeom>
          <a:noFill/>
          <a:ln>
            <a:noFill/>
          </a:ln>
        </p:spPr>
        <p:txBody>
          <a:bodyPr spcFirstLastPara="1" wrap="square" lIns="91425" tIns="45700" rIns="91425" bIns="45700" anchor="t" anchorCtr="0">
            <a:normAutofit/>
          </a:bodyPr>
          <a:lstStyle/>
          <a:p>
            <a:pPr marL="228600" lvl="0" indent="0" algn="l" rtl="0">
              <a:lnSpc>
                <a:spcPct val="150000"/>
              </a:lnSpc>
              <a:spcBef>
                <a:spcPts val="1000"/>
              </a:spcBef>
              <a:spcAft>
                <a:spcPts val="0"/>
              </a:spcAft>
              <a:buNone/>
            </a:pPr>
            <a:r>
              <a:rPr lang="en-US"/>
              <a:t>My expectations for this class were to build a brand under the guise of social media. Foster our talents through there and then spread information daily through the likes of Instagram, Snapchat, LinkedIn, TikTok, and Facebook.</a:t>
            </a:r>
            <a:endParaRPr/>
          </a:p>
        </p:txBody>
      </p:sp>
      <p:pic>
        <p:nvPicPr>
          <p:cNvPr id="173" name="Google Shape;173;p3"/>
          <p:cNvPicPr preferRelativeResize="0"/>
          <p:nvPr/>
        </p:nvPicPr>
        <p:blipFill>
          <a:blip r:embed="rId3">
            <a:alphaModFix/>
          </a:blip>
          <a:stretch>
            <a:fillRect/>
          </a:stretch>
        </p:blipFill>
        <p:spPr>
          <a:xfrm>
            <a:off x="282313" y="916550"/>
            <a:ext cx="5319899" cy="53198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ED8CD"/>
        </a:solidFill>
        <a:effectLst/>
      </p:bgPr>
    </p:bg>
    <p:spTree>
      <p:nvGrpSpPr>
        <p:cNvPr id="1" name="Shape 178"/>
        <p:cNvGrpSpPr/>
        <p:nvPr/>
      </p:nvGrpSpPr>
      <p:grpSpPr>
        <a:xfrm>
          <a:off x="0" y="0"/>
          <a:ext cx="0" cy="0"/>
          <a:chOff x="0" y="0"/>
          <a:chExt cx="0" cy="0"/>
        </a:xfrm>
      </p:grpSpPr>
      <p:sp>
        <p:nvSpPr>
          <p:cNvPr id="179" name="Google Shape;179;p4"/>
          <p:cNvSpPr/>
          <p:nvPr/>
        </p:nvSpPr>
        <p:spPr>
          <a:xfrm>
            <a:off x="0" y="0"/>
            <a:ext cx="12192000" cy="6858000"/>
          </a:xfrm>
          <a:prstGeom prst="rect">
            <a:avLst/>
          </a:prstGeom>
          <a:gradFill>
            <a:gsLst>
              <a:gs pos="0">
                <a:srgbClr val="E2BCB2"/>
              </a:gs>
              <a:gs pos="100000">
                <a:srgbClr val="B76D5B"/>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80" name="Google Shape;180;p4"/>
          <p:cNvSpPr/>
          <p:nvPr/>
        </p:nvSpPr>
        <p:spPr>
          <a:xfrm>
            <a:off x="6096000" y="5267"/>
            <a:ext cx="6095998" cy="684746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81" name="Google Shape;181;p4"/>
          <p:cNvSpPr txBox="1"/>
          <p:nvPr/>
        </p:nvSpPr>
        <p:spPr>
          <a:xfrm>
            <a:off x="357116" y="1457334"/>
            <a:ext cx="5381700" cy="14769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4000" i="1">
                <a:solidFill>
                  <a:schemeClr val="dk2"/>
                </a:solidFill>
                <a:latin typeface="Times New Roman"/>
                <a:ea typeface="Times New Roman"/>
                <a:cs typeface="Times New Roman"/>
                <a:sym typeface="Times New Roman"/>
              </a:rPr>
              <a:t>results</a:t>
            </a:r>
            <a:endParaRPr i="1"/>
          </a:p>
          <a:p>
            <a:pPr marL="0" marR="0" lvl="0" indent="0" algn="ctr" rtl="0">
              <a:spcBef>
                <a:spcPts val="600"/>
              </a:spcBef>
              <a:spcAft>
                <a:spcPts val="0"/>
              </a:spcAft>
              <a:buNone/>
            </a:pPr>
            <a:endParaRPr sz="4000">
              <a:solidFill>
                <a:schemeClr val="dk2"/>
              </a:solidFill>
              <a:latin typeface="Arial"/>
              <a:ea typeface="Arial"/>
              <a:cs typeface="Arial"/>
              <a:sym typeface="Arial"/>
            </a:endParaRPr>
          </a:p>
        </p:txBody>
      </p:sp>
      <p:sp>
        <p:nvSpPr>
          <p:cNvPr id="182" name="Google Shape;182;p4"/>
          <p:cNvSpPr txBox="1">
            <a:spLocks noGrp="1"/>
          </p:cNvSpPr>
          <p:nvPr>
            <p:ph type="body" idx="1"/>
          </p:nvPr>
        </p:nvSpPr>
        <p:spPr>
          <a:xfrm>
            <a:off x="434519" y="1457326"/>
            <a:ext cx="5482924" cy="4672013"/>
          </a:xfrm>
          <a:prstGeom prst="rect">
            <a:avLst/>
          </a:prstGeom>
          <a:noFill/>
          <a:ln>
            <a:noFill/>
          </a:ln>
        </p:spPr>
        <p:txBody>
          <a:bodyPr spcFirstLastPara="1" wrap="square" lIns="91425" tIns="45700" rIns="91425" bIns="45700" anchor="t" anchorCtr="0">
            <a:normAutofit/>
          </a:bodyPr>
          <a:lstStyle/>
          <a:p>
            <a:pPr marL="228600" lvl="0" indent="0" algn="l" rtl="0">
              <a:lnSpc>
                <a:spcPct val="150000"/>
              </a:lnSpc>
              <a:spcBef>
                <a:spcPts val="1000"/>
              </a:spcBef>
              <a:spcAft>
                <a:spcPts val="0"/>
              </a:spcAft>
              <a:buNone/>
            </a:pPr>
            <a:endParaRPr/>
          </a:p>
          <a:p>
            <a:pPr marL="228600" lvl="0" indent="-101600" algn="l" rtl="0">
              <a:lnSpc>
                <a:spcPct val="150000"/>
              </a:lnSpc>
              <a:spcBef>
                <a:spcPts val="1000"/>
              </a:spcBef>
              <a:spcAft>
                <a:spcPts val="0"/>
              </a:spcAft>
              <a:buSzPts val="2000"/>
              <a:buNone/>
            </a:pPr>
            <a:endParaRPr>
              <a:latin typeface="Avenir"/>
              <a:ea typeface="Avenir"/>
              <a:cs typeface="Avenir"/>
              <a:sym typeface="Avenir"/>
            </a:endParaRPr>
          </a:p>
        </p:txBody>
      </p:sp>
      <p:pic>
        <p:nvPicPr>
          <p:cNvPr id="183" name="Google Shape;183;p4"/>
          <p:cNvPicPr preferRelativeResize="0"/>
          <p:nvPr/>
        </p:nvPicPr>
        <p:blipFill rotWithShape="1">
          <a:blip r:embed="rId3">
            <a:alphaModFix amt="70000"/>
          </a:blip>
          <a:srcRect l="10149" r="52551"/>
          <a:stretch/>
        </p:blipFill>
        <p:spPr>
          <a:xfrm>
            <a:off x="6526088" y="923963"/>
            <a:ext cx="5235800" cy="5010075"/>
          </a:xfrm>
          <a:prstGeom prst="rect">
            <a:avLst/>
          </a:prstGeom>
          <a:noFill/>
          <a:ln>
            <a:noFill/>
          </a:ln>
        </p:spPr>
      </p:pic>
      <p:sp>
        <p:nvSpPr>
          <p:cNvPr id="184" name="Google Shape;184;p4"/>
          <p:cNvSpPr txBox="1"/>
          <p:nvPr/>
        </p:nvSpPr>
        <p:spPr>
          <a:xfrm>
            <a:off x="0" y="0"/>
            <a:ext cx="3000000" cy="492600"/>
          </a:xfrm>
          <a:prstGeom prst="rect">
            <a:avLst/>
          </a:prstGeom>
          <a:noFill/>
          <a:ln>
            <a:noFill/>
          </a:ln>
        </p:spPr>
        <p:txBody>
          <a:bodyPr spcFirstLastPara="1" wrap="square" lIns="91425" tIns="91425" rIns="91425" bIns="91425" anchor="t" anchorCtr="0">
            <a:spAutoFit/>
          </a:bodyPr>
          <a:lstStyle/>
          <a:p>
            <a:pPr marL="228600" lvl="0" indent="0" algn="l" rtl="0">
              <a:lnSpc>
                <a:spcPct val="150000"/>
              </a:lnSpc>
              <a:spcBef>
                <a:spcPts val="1000"/>
              </a:spcBef>
              <a:spcAft>
                <a:spcPts val="0"/>
              </a:spcAft>
              <a:buNone/>
            </a:pPr>
            <a:r>
              <a:rPr lang="en-US" sz="2000">
                <a:solidFill>
                  <a:schemeClr val="dk2"/>
                </a:solidFill>
                <a:latin typeface="Avenir"/>
                <a:ea typeface="Avenir"/>
                <a:cs typeface="Avenir"/>
                <a:sym typeface="Avenir"/>
              </a:rPr>
              <a:t> </a:t>
            </a:r>
            <a:endParaRPr/>
          </a:p>
        </p:txBody>
      </p:sp>
      <p:sp>
        <p:nvSpPr>
          <p:cNvPr id="185" name="Google Shape;185;p4"/>
          <p:cNvSpPr txBox="1">
            <a:spLocks noGrp="1"/>
          </p:cNvSpPr>
          <p:nvPr>
            <p:ph type="body" idx="1"/>
          </p:nvPr>
        </p:nvSpPr>
        <p:spPr>
          <a:xfrm>
            <a:off x="446387" y="2582248"/>
            <a:ext cx="5203200" cy="3834600"/>
          </a:xfrm>
          <a:prstGeom prst="rect">
            <a:avLst/>
          </a:prstGeom>
          <a:noFill/>
          <a:ln>
            <a:noFill/>
          </a:ln>
        </p:spPr>
        <p:txBody>
          <a:bodyPr spcFirstLastPara="1" wrap="square" lIns="91425" tIns="45700" rIns="91425" bIns="45700" anchor="t" anchorCtr="0">
            <a:normAutofit/>
          </a:bodyPr>
          <a:lstStyle/>
          <a:p>
            <a:pPr marL="228600" lvl="0" indent="0" algn="l" rtl="0">
              <a:lnSpc>
                <a:spcPct val="150000"/>
              </a:lnSpc>
              <a:spcBef>
                <a:spcPts val="1000"/>
              </a:spcBef>
              <a:spcAft>
                <a:spcPts val="0"/>
              </a:spcAft>
              <a:buNone/>
            </a:pPr>
            <a:r>
              <a:rPr lang="en-US"/>
              <a:t>“</a:t>
            </a:r>
            <a:r>
              <a:rPr lang="en-US" i="1"/>
              <a:t>At the end of the day, you can't control the results; you can only control your effort level and your focus.</a:t>
            </a:r>
            <a:r>
              <a:rPr lang="en-US"/>
              <a:t>”</a:t>
            </a:r>
            <a:endParaRPr/>
          </a:p>
          <a:p>
            <a:pPr marL="457200" lvl="0" indent="-342900" algn="l" rtl="0">
              <a:lnSpc>
                <a:spcPct val="150000"/>
              </a:lnSpc>
              <a:spcBef>
                <a:spcPts val="1000"/>
              </a:spcBef>
              <a:spcAft>
                <a:spcPts val="0"/>
              </a:spcAft>
              <a:buSzPts val="1800"/>
              <a:buChar char="-"/>
            </a:pPr>
            <a:r>
              <a:rPr lang="en-US"/>
              <a:t>Ben Zobrist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0"/>
        <p:cNvGrpSpPr/>
        <p:nvPr/>
      </p:nvGrpSpPr>
      <p:grpSpPr>
        <a:xfrm>
          <a:off x="0" y="0"/>
          <a:ext cx="0" cy="0"/>
          <a:chOff x="0" y="0"/>
          <a:chExt cx="0" cy="0"/>
        </a:xfrm>
      </p:grpSpPr>
      <p:sp>
        <p:nvSpPr>
          <p:cNvPr id="191" name="Google Shape;191;p5"/>
          <p:cNvSpPr/>
          <p:nvPr/>
        </p:nvSpPr>
        <p:spPr>
          <a:xfrm>
            <a:off x="3243263" y="371476"/>
            <a:ext cx="59436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i="1">
                <a:solidFill>
                  <a:schemeClr val="dk2"/>
                </a:solidFill>
                <a:latin typeface="Times New Roman"/>
                <a:ea typeface="Times New Roman"/>
                <a:cs typeface="Times New Roman"/>
                <a:sym typeface="Times New Roman"/>
              </a:rPr>
              <a:t>s.w.o.t</a:t>
            </a:r>
            <a:endParaRPr i="1"/>
          </a:p>
        </p:txBody>
      </p:sp>
      <p:sp>
        <p:nvSpPr>
          <p:cNvPr id="192" name="Google Shape;192;p5"/>
          <p:cNvSpPr/>
          <p:nvPr/>
        </p:nvSpPr>
        <p:spPr>
          <a:xfrm>
            <a:off x="0" y="14852"/>
            <a:ext cx="12192000" cy="1413900"/>
          </a:xfrm>
          <a:prstGeom prst="frame">
            <a:avLst>
              <a:gd name="adj1" fmla="val 12500"/>
            </a:avLst>
          </a:prstGeom>
          <a:gradFill>
            <a:gsLst>
              <a:gs pos="0">
                <a:srgbClr val="E2BCB2"/>
              </a:gs>
              <a:gs pos="100000">
                <a:srgbClr val="B76D5B"/>
              </a:gs>
            </a:gsLst>
            <a:path path="circle">
              <a:fillToRect l="50000" t="50000" r="50000" b="50000"/>
            </a:path>
            <a:tileRect/>
          </a:gra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193" name="Google Shape;193;p5"/>
          <p:cNvSpPr txBox="1"/>
          <p:nvPr/>
        </p:nvSpPr>
        <p:spPr>
          <a:xfrm>
            <a:off x="185666" y="1604996"/>
            <a:ext cx="5381769" cy="1476838"/>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4000">
                <a:solidFill>
                  <a:schemeClr val="dk2"/>
                </a:solidFill>
                <a:latin typeface="Times New Roman"/>
                <a:ea typeface="Times New Roman"/>
                <a:cs typeface="Times New Roman"/>
                <a:sym typeface="Times New Roman"/>
              </a:rPr>
              <a:t>strengths</a:t>
            </a:r>
            <a:endParaRPr sz="4000">
              <a:solidFill>
                <a:schemeClr val="dk2"/>
              </a:solidFill>
              <a:latin typeface="Times New Roman"/>
              <a:ea typeface="Times New Roman"/>
              <a:cs typeface="Times New Roman"/>
              <a:sym typeface="Times New Roman"/>
            </a:endParaRPr>
          </a:p>
          <a:p>
            <a:pPr marL="0" marR="0" lvl="0" indent="0" algn="ctr" rtl="0">
              <a:spcBef>
                <a:spcPts val="600"/>
              </a:spcBef>
              <a:spcAft>
                <a:spcPts val="0"/>
              </a:spcAft>
              <a:buNone/>
            </a:pPr>
            <a:endParaRPr sz="4000">
              <a:solidFill>
                <a:schemeClr val="dk2"/>
              </a:solidFill>
              <a:latin typeface="Arial"/>
              <a:ea typeface="Arial"/>
              <a:cs typeface="Arial"/>
              <a:sym typeface="Arial"/>
            </a:endParaRPr>
          </a:p>
        </p:txBody>
      </p:sp>
      <p:sp>
        <p:nvSpPr>
          <p:cNvPr id="194" name="Google Shape;194;p5"/>
          <p:cNvSpPr txBox="1"/>
          <p:nvPr/>
        </p:nvSpPr>
        <p:spPr>
          <a:xfrm>
            <a:off x="6271642" y="1493191"/>
            <a:ext cx="5381700" cy="14769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4000">
                <a:solidFill>
                  <a:schemeClr val="dk2"/>
                </a:solidFill>
                <a:latin typeface="Times New Roman"/>
                <a:ea typeface="Times New Roman"/>
                <a:cs typeface="Times New Roman"/>
                <a:sym typeface="Times New Roman"/>
              </a:rPr>
              <a:t>weaknesses</a:t>
            </a:r>
            <a:endParaRPr sz="4000">
              <a:solidFill>
                <a:schemeClr val="dk2"/>
              </a:solidFill>
              <a:latin typeface="Times New Roman"/>
              <a:ea typeface="Times New Roman"/>
              <a:cs typeface="Times New Roman"/>
              <a:sym typeface="Times New Roman"/>
            </a:endParaRPr>
          </a:p>
          <a:p>
            <a:pPr marL="0" marR="0" lvl="0" indent="0" algn="ctr" rtl="0">
              <a:spcBef>
                <a:spcPts val="600"/>
              </a:spcBef>
              <a:spcAft>
                <a:spcPts val="0"/>
              </a:spcAft>
              <a:buNone/>
            </a:pPr>
            <a:endParaRPr sz="4000">
              <a:solidFill>
                <a:schemeClr val="dk2"/>
              </a:solidFill>
              <a:latin typeface="Arial"/>
              <a:ea typeface="Arial"/>
              <a:cs typeface="Arial"/>
              <a:sym typeface="Arial"/>
            </a:endParaRPr>
          </a:p>
        </p:txBody>
      </p:sp>
      <p:sp>
        <p:nvSpPr>
          <p:cNvPr id="195" name="Google Shape;195;p5"/>
          <p:cNvSpPr txBox="1"/>
          <p:nvPr/>
        </p:nvSpPr>
        <p:spPr>
          <a:xfrm>
            <a:off x="1068417" y="1726309"/>
            <a:ext cx="4687500" cy="3834600"/>
          </a:xfrm>
          <a:prstGeom prst="rect">
            <a:avLst/>
          </a:prstGeom>
          <a:noFill/>
          <a:ln>
            <a:noFill/>
          </a:ln>
        </p:spPr>
        <p:txBody>
          <a:bodyPr spcFirstLastPara="1" wrap="square" lIns="91425" tIns="45700" rIns="91425" bIns="45700" anchor="b" anchorCtr="0">
            <a:normAutofit/>
          </a:bodyPr>
          <a:lstStyle/>
          <a:p>
            <a:pPr marL="457200" marR="0" lvl="0" indent="-342900" algn="l" rtl="0">
              <a:lnSpc>
                <a:spcPct val="150000"/>
              </a:lnSpc>
              <a:spcBef>
                <a:spcPts val="0"/>
              </a:spcBef>
              <a:spcAft>
                <a:spcPts val="0"/>
              </a:spcAft>
              <a:buClr>
                <a:schemeClr val="dk2"/>
              </a:buClr>
              <a:buSzPts val="1800"/>
              <a:buFont typeface="Avenir"/>
              <a:buChar char="-"/>
            </a:pPr>
            <a:r>
              <a:rPr lang="en-US" sz="1800" b="1">
                <a:solidFill>
                  <a:schemeClr val="dk2"/>
                </a:solidFill>
                <a:latin typeface="Avenir"/>
                <a:ea typeface="Avenir"/>
                <a:cs typeface="Avenir"/>
                <a:sym typeface="Avenir"/>
              </a:rPr>
              <a:t>customer/user interface</a:t>
            </a:r>
            <a:endParaRPr sz="1800" b="1">
              <a:solidFill>
                <a:schemeClr val="dk2"/>
              </a:solidFill>
              <a:latin typeface="Avenir"/>
              <a:ea typeface="Avenir"/>
              <a:cs typeface="Avenir"/>
              <a:sym typeface="Avenir"/>
            </a:endParaRPr>
          </a:p>
          <a:p>
            <a:pPr marL="457200" marR="0" lvl="0" indent="-342900" algn="l" rtl="0">
              <a:lnSpc>
                <a:spcPct val="150000"/>
              </a:lnSpc>
              <a:spcBef>
                <a:spcPts val="0"/>
              </a:spcBef>
              <a:spcAft>
                <a:spcPts val="0"/>
              </a:spcAft>
              <a:buClr>
                <a:schemeClr val="dk2"/>
              </a:buClr>
              <a:buSzPts val="1800"/>
              <a:buFont typeface="Avenir"/>
              <a:buChar char="-"/>
            </a:pPr>
            <a:r>
              <a:rPr lang="en-US" sz="1800" b="1">
                <a:solidFill>
                  <a:schemeClr val="dk2"/>
                </a:solidFill>
                <a:latin typeface="Avenir"/>
                <a:ea typeface="Avenir"/>
                <a:cs typeface="Avenir"/>
                <a:sym typeface="Avenir"/>
              </a:rPr>
              <a:t>one of the highest statistics (high pageviews, users, goal comp., etc.</a:t>
            </a:r>
            <a:endParaRPr sz="1800" b="1">
              <a:solidFill>
                <a:schemeClr val="dk2"/>
              </a:solidFill>
              <a:latin typeface="Avenir"/>
              <a:ea typeface="Avenir"/>
              <a:cs typeface="Avenir"/>
              <a:sym typeface="Avenir"/>
            </a:endParaRPr>
          </a:p>
          <a:p>
            <a:pPr marL="0" marR="0" lvl="0" indent="0" algn="l" rtl="0">
              <a:lnSpc>
                <a:spcPct val="150000"/>
              </a:lnSpc>
              <a:spcBef>
                <a:spcPts val="1000"/>
              </a:spcBef>
              <a:spcAft>
                <a:spcPts val="0"/>
              </a:spcAft>
              <a:buClr>
                <a:srgbClr val="C2B2A7"/>
              </a:buClr>
              <a:buSzPts val="1600"/>
              <a:buFont typeface="Arial"/>
              <a:buNone/>
            </a:pPr>
            <a:endParaRPr sz="1600" b="1" cap="none">
              <a:solidFill>
                <a:schemeClr val="dk2"/>
              </a:solidFill>
              <a:latin typeface="Avenir"/>
              <a:ea typeface="Avenir"/>
              <a:cs typeface="Avenir"/>
              <a:sym typeface="Avenir"/>
            </a:endParaRPr>
          </a:p>
          <a:p>
            <a:pPr marL="0" marR="0" lvl="0" indent="0" algn="l" rtl="0">
              <a:lnSpc>
                <a:spcPct val="150000"/>
              </a:lnSpc>
              <a:spcBef>
                <a:spcPts val="1000"/>
              </a:spcBef>
              <a:spcAft>
                <a:spcPts val="0"/>
              </a:spcAft>
              <a:buClr>
                <a:srgbClr val="C2B2A7"/>
              </a:buClr>
              <a:buSzPts val="1400"/>
              <a:buFont typeface="Arial"/>
              <a:buNone/>
            </a:pPr>
            <a:r>
              <a:rPr lang="en-US" sz="1400" b="1" cap="none">
                <a:solidFill>
                  <a:schemeClr val="dk2"/>
                </a:solidFill>
                <a:latin typeface="Avenir"/>
                <a:ea typeface="Avenir"/>
                <a:cs typeface="Avenir"/>
                <a:sym typeface="Avenir"/>
              </a:rPr>
              <a:t> </a:t>
            </a:r>
            <a:endParaRPr/>
          </a:p>
          <a:p>
            <a:pPr marL="0" marR="0" lvl="0" indent="0" algn="l" rtl="0">
              <a:lnSpc>
                <a:spcPct val="150000"/>
              </a:lnSpc>
              <a:spcBef>
                <a:spcPts val="1000"/>
              </a:spcBef>
              <a:spcAft>
                <a:spcPts val="0"/>
              </a:spcAft>
              <a:buClr>
                <a:srgbClr val="C2B2A7"/>
              </a:buClr>
              <a:buSzPts val="1400"/>
              <a:buFont typeface="Arial"/>
              <a:buNone/>
            </a:pPr>
            <a:endParaRPr sz="1400" b="1" cap="none">
              <a:solidFill>
                <a:schemeClr val="dk2"/>
              </a:solidFill>
              <a:latin typeface="Avenir"/>
              <a:ea typeface="Avenir"/>
              <a:cs typeface="Avenir"/>
              <a:sym typeface="Avenir"/>
            </a:endParaRPr>
          </a:p>
          <a:p>
            <a:pPr marL="0" marR="0" lvl="0" indent="0" algn="l" rtl="0">
              <a:lnSpc>
                <a:spcPct val="150000"/>
              </a:lnSpc>
              <a:spcBef>
                <a:spcPts val="1000"/>
              </a:spcBef>
              <a:spcAft>
                <a:spcPts val="0"/>
              </a:spcAft>
              <a:buClr>
                <a:srgbClr val="C2B2A7"/>
              </a:buClr>
              <a:buSzPts val="1400"/>
              <a:buFont typeface="Arial"/>
              <a:buNone/>
            </a:pPr>
            <a:endParaRPr sz="1400" b="1" cap="none">
              <a:solidFill>
                <a:schemeClr val="dk2"/>
              </a:solidFill>
              <a:latin typeface="Avenir"/>
              <a:ea typeface="Avenir"/>
              <a:cs typeface="Avenir"/>
              <a:sym typeface="Avenir"/>
            </a:endParaRPr>
          </a:p>
        </p:txBody>
      </p:sp>
      <p:cxnSp>
        <p:nvCxnSpPr>
          <p:cNvPr id="196" name="Google Shape;196;p5"/>
          <p:cNvCxnSpPr>
            <a:stCxn id="192" idx="2"/>
          </p:cNvCxnSpPr>
          <p:nvPr/>
        </p:nvCxnSpPr>
        <p:spPr>
          <a:xfrm>
            <a:off x="6096000" y="1428752"/>
            <a:ext cx="0" cy="5531700"/>
          </a:xfrm>
          <a:prstGeom prst="straightConnector1">
            <a:avLst/>
          </a:prstGeom>
          <a:noFill/>
          <a:ln w="38100" cap="flat" cmpd="sng">
            <a:solidFill>
              <a:schemeClr val="lt1"/>
            </a:solidFill>
            <a:prstDash val="solid"/>
            <a:miter lim="800000"/>
            <a:headEnd type="none" w="sm" len="sm"/>
            <a:tailEnd type="none" w="sm" len="sm"/>
          </a:ln>
        </p:spPr>
      </p:cxnSp>
      <p:sp>
        <p:nvSpPr>
          <p:cNvPr id="197" name="Google Shape;197;p5"/>
          <p:cNvSpPr txBox="1"/>
          <p:nvPr/>
        </p:nvSpPr>
        <p:spPr>
          <a:xfrm>
            <a:off x="6965828" y="980079"/>
            <a:ext cx="5203200" cy="3834600"/>
          </a:xfrm>
          <a:prstGeom prst="rect">
            <a:avLst/>
          </a:prstGeom>
          <a:noFill/>
          <a:ln>
            <a:noFill/>
          </a:ln>
        </p:spPr>
        <p:txBody>
          <a:bodyPr spcFirstLastPara="1" wrap="square" lIns="91425" tIns="45700" rIns="91425" bIns="45700" anchor="b" anchorCtr="0">
            <a:normAutofit/>
          </a:bodyPr>
          <a:lstStyle/>
          <a:p>
            <a:pPr marL="457200" marR="0" lvl="0" indent="-317500" algn="l" rtl="0">
              <a:lnSpc>
                <a:spcPct val="150000"/>
              </a:lnSpc>
              <a:spcBef>
                <a:spcPts val="0"/>
              </a:spcBef>
              <a:spcAft>
                <a:spcPts val="0"/>
              </a:spcAft>
              <a:buSzPts val="1400"/>
              <a:buChar char="-"/>
            </a:pPr>
            <a:r>
              <a:rPr lang="en-US" sz="1800" b="1">
                <a:solidFill>
                  <a:schemeClr val="dk2"/>
                </a:solidFill>
                <a:latin typeface="Avenir"/>
                <a:ea typeface="Avenir"/>
                <a:cs typeface="Avenir"/>
                <a:sym typeface="Avenir"/>
              </a:rPr>
              <a:t>decline in subscribers (higher unsubscriptions)</a:t>
            </a:r>
            <a:endParaRPr/>
          </a:p>
          <a:p>
            <a:pPr marL="0" marR="0" lvl="0" indent="0" algn="l" rtl="0">
              <a:lnSpc>
                <a:spcPct val="150000"/>
              </a:lnSpc>
              <a:spcBef>
                <a:spcPts val="1000"/>
              </a:spcBef>
              <a:spcAft>
                <a:spcPts val="0"/>
              </a:spcAft>
              <a:buClr>
                <a:srgbClr val="C2B2A7"/>
              </a:buClr>
              <a:buSzPts val="1800"/>
              <a:buFont typeface="Arial"/>
              <a:buNone/>
            </a:pPr>
            <a:endParaRPr sz="1800" b="1" cap="none">
              <a:solidFill>
                <a:schemeClr val="dk2"/>
              </a:solidFill>
              <a:latin typeface="Avenir"/>
              <a:ea typeface="Avenir"/>
              <a:cs typeface="Avenir"/>
              <a:sym typeface="Avenir"/>
            </a:endParaRPr>
          </a:p>
          <a:p>
            <a:pPr marL="0" marR="0" lvl="0" indent="0" algn="l" rtl="0">
              <a:lnSpc>
                <a:spcPct val="150000"/>
              </a:lnSpc>
              <a:spcBef>
                <a:spcPts val="1000"/>
              </a:spcBef>
              <a:spcAft>
                <a:spcPts val="0"/>
              </a:spcAft>
              <a:buClr>
                <a:srgbClr val="C2B2A7"/>
              </a:buClr>
              <a:buSzPts val="1800"/>
              <a:buFont typeface="Arial"/>
              <a:buNone/>
            </a:pPr>
            <a:endParaRPr sz="1800" b="1" cap="none">
              <a:solidFill>
                <a:schemeClr val="dk2"/>
              </a:solidFill>
              <a:latin typeface="Avenir"/>
              <a:ea typeface="Avenir"/>
              <a:cs typeface="Avenir"/>
              <a:sym typeface="Avenir"/>
            </a:endParaRPr>
          </a:p>
          <a:p>
            <a:pPr marL="0" marR="0" lvl="0" indent="0" algn="l" rtl="0">
              <a:lnSpc>
                <a:spcPct val="150000"/>
              </a:lnSpc>
              <a:spcBef>
                <a:spcPts val="1000"/>
              </a:spcBef>
              <a:spcAft>
                <a:spcPts val="0"/>
              </a:spcAft>
              <a:buClr>
                <a:srgbClr val="C2B2A7"/>
              </a:buClr>
              <a:buSzPts val="1400"/>
              <a:buFont typeface="Arial"/>
              <a:buNone/>
            </a:pPr>
            <a:endParaRPr sz="1400" b="1" cap="none">
              <a:solidFill>
                <a:schemeClr val="dk2"/>
              </a:solidFill>
              <a:latin typeface="Avenir"/>
              <a:ea typeface="Avenir"/>
              <a:cs typeface="Avenir"/>
              <a:sym typeface="Avenir"/>
            </a:endParaRPr>
          </a:p>
        </p:txBody>
      </p:sp>
      <p:sp>
        <p:nvSpPr>
          <p:cNvPr id="198" name="Google Shape;198;p5"/>
          <p:cNvSpPr txBox="1"/>
          <p:nvPr/>
        </p:nvSpPr>
        <p:spPr>
          <a:xfrm>
            <a:off x="198595" y="4114294"/>
            <a:ext cx="5381700" cy="14769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4000">
                <a:solidFill>
                  <a:schemeClr val="dk2"/>
                </a:solidFill>
                <a:latin typeface="Times New Roman"/>
                <a:ea typeface="Times New Roman"/>
                <a:cs typeface="Times New Roman"/>
                <a:sym typeface="Times New Roman"/>
              </a:rPr>
              <a:t>opportunities</a:t>
            </a:r>
            <a:endParaRPr sz="4000">
              <a:solidFill>
                <a:schemeClr val="dk2"/>
              </a:solidFill>
              <a:latin typeface="Times New Roman"/>
              <a:ea typeface="Times New Roman"/>
              <a:cs typeface="Times New Roman"/>
              <a:sym typeface="Times New Roman"/>
            </a:endParaRPr>
          </a:p>
          <a:p>
            <a:pPr marL="0" marR="0" lvl="0" indent="0" algn="ctr" rtl="0">
              <a:spcBef>
                <a:spcPts val="600"/>
              </a:spcBef>
              <a:spcAft>
                <a:spcPts val="0"/>
              </a:spcAft>
              <a:buNone/>
            </a:pPr>
            <a:endParaRPr sz="4000">
              <a:solidFill>
                <a:schemeClr val="dk2"/>
              </a:solidFill>
              <a:latin typeface="Arial"/>
              <a:ea typeface="Arial"/>
              <a:cs typeface="Arial"/>
              <a:sym typeface="Arial"/>
            </a:endParaRPr>
          </a:p>
        </p:txBody>
      </p:sp>
      <p:sp>
        <p:nvSpPr>
          <p:cNvPr id="199" name="Google Shape;199;p5"/>
          <p:cNvSpPr txBox="1"/>
          <p:nvPr/>
        </p:nvSpPr>
        <p:spPr>
          <a:xfrm>
            <a:off x="1068420" y="3871361"/>
            <a:ext cx="4687500" cy="3834600"/>
          </a:xfrm>
          <a:prstGeom prst="rect">
            <a:avLst/>
          </a:prstGeom>
          <a:noFill/>
          <a:ln>
            <a:noFill/>
          </a:ln>
        </p:spPr>
        <p:txBody>
          <a:bodyPr spcFirstLastPara="1" wrap="square" lIns="91425" tIns="45700" rIns="91425" bIns="45700" anchor="b" anchorCtr="0">
            <a:normAutofit/>
          </a:bodyPr>
          <a:lstStyle/>
          <a:p>
            <a:pPr marL="457200" marR="0" lvl="0" indent="-317500" algn="l" rtl="0">
              <a:lnSpc>
                <a:spcPct val="150000"/>
              </a:lnSpc>
              <a:spcBef>
                <a:spcPts val="0"/>
              </a:spcBef>
              <a:spcAft>
                <a:spcPts val="0"/>
              </a:spcAft>
              <a:buSzPts val="1400"/>
              <a:buChar char="-"/>
            </a:pPr>
            <a:r>
              <a:rPr lang="en-US" sz="1800" b="1">
                <a:solidFill>
                  <a:schemeClr val="dk2"/>
                </a:solidFill>
                <a:latin typeface="Avenir"/>
                <a:ea typeface="Avenir"/>
                <a:cs typeface="Avenir"/>
                <a:sym typeface="Avenir"/>
              </a:rPr>
              <a:t>more posts via social media</a:t>
            </a:r>
            <a:endParaRPr/>
          </a:p>
          <a:p>
            <a:pPr marL="0" marR="0" lvl="0" indent="0" algn="l" rtl="0">
              <a:lnSpc>
                <a:spcPct val="150000"/>
              </a:lnSpc>
              <a:spcBef>
                <a:spcPts val="1000"/>
              </a:spcBef>
              <a:spcAft>
                <a:spcPts val="0"/>
              </a:spcAft>
              <a:buClr>
                <a:srgbClr val="C2B2A7"/>
              </a:buClr>
              <a:buSzPts val="1600"/>
              <a:buFont typeface="Arial"/>
              <a:buNone/>
            </a:pPr>
            <a:endParaRPr sz="1600" b="1" cap="none">
              <a:solidFill>
                <a:schemeClr val="dk2"/>
              </a:solidFill>
              <a:latin typeface="Avenir"/>
              <a:ea typeface="Avenir"/>
              <a:cs typeface="Avenir"/>
              <a:sym typeface="Avenir"/>
            </a:endParaRPr>
          </a:p>
          <a:p>
            <a:pPr marL="0" marR="0" lvl="0" indent="0" algn="l" rtl="0">
              <a:lnSpc>
                <a:spcPct val="150000"/>
              </a:lnSpc>
              <a:spcBef>
                <a:spcPts val="1000"/>
              </a:spcBef>
              <a:spcAft>
                <a:spcPts val="0"/>
              </a:spcAft>
              <a:buClr>
                <a:srgbClr val="C2B2A7"/>
              </a:buClr>
              <a:buSzPts val="1400"/>
              <a:buFont typeface="Arial"/>
              <a:buNone/>
            </a:pPr>
            <a:r>
              <a:rPr lang="en-US" sz="1400" b="1" cap="none">
                <a:solidFill>
                  <a:schemeClr val="dk2"/>
                </a:solidFill>
                <a:latin typeface="Avenir"/>
                <a:ea typeface="Avenir"/>
                <a:cs typeface="Avenir"/>
                <a:sym typeface="Avenir"/>
              </a:rPr>
              <a:t> </a:t>
            </a:r>
            <a:endParaRPr/>
          </a:p>
          <a:p>
            <a:pPr marL="0" marR="0" lvl="0" indent="0" algn="l" rtl="0">
              <a:lnSpc>
                <a:spcPct val="150000"/>
              </a:lnSpc>
              <a:spcBef>
                <a:spcPts val="1000"/>
              </a:spcBef>
              <a:spcAft>
                <a:spcPts val="0"/>
              </a:spcAft>
              <a:buClr>
                <a:srgbClr val="C2B2A7"/>
              </a:buClr>
              <a:buSzPts val="1400"/>
              <a:buFont typeface="Arial"/>
              <a:buNone/>
            </a:pPr>
            <a:endParaRPr sz="1400" b="1" cap="none">
              <a:solidFill>
                <a:schemeClr val="dk2"/>
              </a:solidFill>
              <a:latin typeface="Avenir"/>
              <a:ea typeface="Avenir"/>
              <a:cs typeface="Avenir"/>
              <a:sym typeface="Avenir"/>
            </a:endParaRPr>
          </a:p>
          <a:p>
            <a:pPr marL="0" marR="0" lvl="0" indent="0" algn="l" rtl="0">
              <a:lnSpc>
                <a:spcPct val="150000"/>
              </a:lnSpc>
              <a:spcBef>
                <a:spcPts val="1000"/>
              </a:spcBef>
              <a:spcAft>
                <a:spcPts val="0"/>
              </a:spcAft>
              <a:buClr>
                <a:srgbClr val="C2B2A7"/>
              </a:buClr>
              <a:buSzPts val="1400"/>
              <a:buFont typeface="Arial"/>
              <a:buNone/>
            </a:pPr>
            <a:endParaRPr sz="1400" b="1" cap="none">
              <a:solidFill>
                <a:schemeClr val="dk2"/>
              </a:solidFill>
              <a:latin typeface="Avenir"/>
              <a:ea typeface="Avenir"/>
              <a:cs typeface="Avenir"/>
              <a:sym typeface="Avenir"/>
            </a:endParaRPr>
          </a:p>
        </p:txBody>
      </p:sp>
      <p:sp>
        <p:nvSpPr>
          <p:cNvPr id="200" name="Google Shape;200;p5"/>
          <p:cNvSpPr txBox="1"/>
          <p:nvPr/>
        </p:nvSpPr>
        <p:spPr>
          <a:xfrm>
            <a:off x="6096000" y="4083998"/>
            <a:ext cx="5381700" cy="14769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4000">
                <a:solidFill>
                  <a:schemeClr val="dk2"/>
                </a:solidFill>
                <a:latin typeface="Times New Roman"/>
                <a:ea typeface="Times New Roman"/>
                <a:cs typeface="Times New Roman"/>
                <a:sym typeface="Times New Roman"/>
              </a:rPr>
              <a:t>threats</a:t>
            </a:r>
            <a:endParaRPr sz="4000">
              <a:solidFill>
                <a:schemeClr val="dk2"/>
              </a:solidFill>
              <a:latin typeface="Times New Roman"/>
              <a:ea typeface="Times New Roman"/>
              <a:cs typeface="Times New Roman"/>
              <a:sym typeface="Times New Roman"/>
            </a:endParaRPr>
          </a:p>
          <a:p>
            <a:pPr marL="0" marR="0" lvl="0" indent="0" algn="ctr" rtl="0">
              <a:spcBef>
                <a:spcPts val="600"/>
              </a:spcBef>
              <a:spcAft>
                <a:spcPts val="0"/>
              </a:spcAft>
              <a:buNone/>
            </a:pPr>
            <a:endParaRPr sz="4000">
              <a:solidFill>
                <a:schemeClr val="dk2"/>
              </a:solidFill>
              <a:latin typeface="Arial"/>
              <a:ea typeface="Arial"/>
              <a:cs typeface="Arial"/>
              <a:sym typeface="Arial"/>
            </a:endParaRPr>
          </a:p>
        </p:txBody>
      </p:sp>
      <p:sp>
        <p:nvSpPr>
          <p:cNvPr id="201" name="Google Shape;201;p5"/>
          <p:cNvSpPr txBox="1"/>
          <p:nvPr/>
        </p:nvSpPr>
        <p:spPr>
          <a:xfrm>
            <a:off x="6965825" y="4307231"/>
            <a:ext cx="4687500" cy="3834600"/>
          </a:xfrm>
          <a:prstGeom prst="rect">
            <a:avLst/>
          </a:prstGeom>
          <a:noFill/>
          <a:ln>
            <a:noFill/>
          </a:ln>
        </p:spPr>
        <p:txBody>
          <a:bodyPr spcFirstLastPara="1" wrap="square" lIns="91425" tIns="45700" rIns="91425" bIns="45700" anchor="b" anchorCtr="0">
            <a:normAutofit/>
          </a:bodyPr>
          <a:lstStyle/>
          <a:p>
            <a:pPr marL="457200" marR="0" lvl="0" indent="-317500" algn="l" rtl="0">
              <a:lnSpc>
                <a:spcPct val="150000"/>
              </a:lnSpc>
              <a:spcBef>
                <a:spcPts val="0"/>
              </a:spcBef>
              <a:spcAft>
                <a:spcPts val="0"/>
              </a:spcAft>
              <a:buSzPts val="1400"/>
              <a:buChar char="-"/>
            </a:pPr>
            <a:r>
              <a:rPr lang="en-US" sz="1800" b="1">
                <a:solidFill>
                  <a:schemeClr val="dk2"/>
                </a:solidFill>
                <a:latin typeface="Avenir"/>
                <a:ea typeface="Avenir"/>
                <a:cs typeface="Avenir"/>
                <a:sym typeface="Avenir"/>
              </a:rPr>
              <a:t>social media presence</a:t>
            </a:r>
            <a:endParaRPr sz="1800" b="1">
              <a:solidFill>
                <a:schemeClr val="dk2"/>
              </a:solidFill>
              <a:latin typeface="Avenir"/>
              <a:ea typeface="Avenir"/>
              <a:cs typeface="Avenir"/>
              <a:sym typeface="Avenir"/>
            </a:endParaRPr>
          </a:p>
          <a:p>
            <a:pPr marL="457200" marR="0" lvl="0" indent="-342900" algn="l" rtl="0">
              <a:lnSpc>
                <a:spcPct val="150000"/>
              </a:lnSpc>
              <a:spcBef>
                <a:spcPts val="0"/>
              </a:spcBef>
              <a:spcAft>
                <a:spcPts val="0"/>
              </a:spcAft>
              <a:buClr>
                <a:schemeClr val="dk2"/>
              </a:buClr>
              <a:buSzPts val="1800"/>
              <a:buFont typeface="Avenir"/>
              <a:buChar char="-"/>
            </a:pPr>
            <a:r>
              <a:rPr lang="en-US" sz="1800" b="1">
                <a:solidFill>
                  <a:schemeClr val="dk2"/>
                </a:solidFill>
                <a:latin typeface="Avenir"/>
                <a:ea typeface="Avenir"/>
                <a:cs typeface="Avenir"/>
                <a:sym typeface="Avenir"/>
              </a:rPr>
              <a:t>podcasting is highly competitive and requires a lot of work</a:t>
            </a:r>
            <a:endParaRPr sz="1800" b="1">
              <a:solidFill>
                <a:schemeClr val="dk2"/>
              </a:solidFill>
              <a:latin typeface="Avenir"/>
              <a:ea typeface="Avenir"/>
              <a:cs typeface="Avenir"/>
              <a:sym typeface="Avenir"/>
            </a:endParaRPr>
          </a:p>
          <a:p>
            <a:pPr marL="0" marR="0" lvl="0" indent="0" algn="l" rtl="0">
              <a:lnSpc>
                <a:spcPct val="150000"/>
              </a:lnSpc>
              <a:spcBef>
                <a:spcPts val="1000"/>
              </a:spcBef>
              <a:spcAft>
                <a:spcPts val="0"/>
              </a:spcAft>
              <a:buClr>
                <a:srgbClr val="C2B2A7"/>
              </a:buClr>
              <a:buSzPts val="1600"/>
              <a:buFont typeface="Arial"/>
              <a:buNone/>
            </a:pPr>
            <a:endParaRPr sz="1600" b="1" cap="none">
              <a:solidFill>
                <a:schemeClr val="dk2"/>
              </a:solidFill>
              <a:latin typeface="Avenir"/>
              <a:ea typeface="Avenir"/>
              <a:cs typeface="Avenir"/>
              <a:sym typeface="Avenir"/>
            </a:endParaRPr>
          </a:p>
          <a:p>
            <a:pPr marL="0" marR="0" lvl="0" indent="0" algn="l" rtl="0">
              <a:lnSpc>
                <a:spcPct val="150000"/>
              </a:lnSpc>
              <a:spcBef>
                <a:spcPts val="1000"/>
              </a:spcBef>
              <a:spcAft>
                <a:spcPts val="0"/>
              </a:spcAft>
              <a:buClr>
                <a:srgbClr val="C2B2A7"/>
              </a:buClr>
              <a:buSzPts val="1400"/>
              <a:buFont typeface="Arial"/>
              <a:buNone/>
            </a:pPr>
            <a:r>
              <a:rPr lang="en-US" sz="1400" b="1" cap="none">
                <a:solidFill>
                  <a:schemeClr val="dk2"/>
                </a:solidFill>
                <a:latin typeface="Avenir"/>
                <a:ea typeface="Avenir"/>
                <a:cs typeface="Avenir"/>
                <a:sym typeface="Avenir"/>
              </a:rPr>
              <a:t> </a:t>
            </a:r>
            <a:endParaRPr/>
          </a:p>
          <a:p>
            <a:pPr marL="0" marR="0" lvl="0" indent="0" algn="l" rtl="0">
              <a:lnSpc>
                <a:spcPct val="150000"/>
              </a:lnSpc>
              <a:spcBef>
                <a:spcPts val="1000"/>
              </a:spcBef>
              <a:spcAft>
                <a:spcPts val="0"/>
              </a:spcAft>
              <a:buClr>
                <a:srgbClr val="C2B2A7"/>
              </a:buClr>
              <a:buSzPts val="1400"/>
              <a:buFont typeface="Arial"/>
              <a:buNone/>
            </a:pPr>
            <a:endParaRPr sz="1400" b="1" cap="none">
              <a:solidFill>
                <a:schemeClr val="dk2"/>
              </a:solidFill>
              <a:latin typeface="Avenir"/>
              <a:ea typeface="Avenir"/>
              <a:cs typeface="Avenir"/>
              <a:sym typeface="Avenir"/>
            </a:endParaRPr>
          </a:p>
          <a:p>
            <a:pPr marL="0" marR="0" lvl="0" indent="0" algn="l" rtl="0">
              <a:lnSpc>
                <a:spcPct val="150000"/>
              </a:lnSpc>
              <a:spcBef>
                <a:spcPts val="1000"/>
              </a:spcBef>
              <a:spcAft>
                <a:spcPts val="0"/>
              </a:spcAft>
              <a:buClr>
                <a:srgbClr val="C2B2A7"/>
              </a:buClr>
              <a:buSzPts val="1400"/>
              <a:buFont typeface="Arial"/>
              <a:buNone/>
            </a:pPr>
            <a:endParaRPr sz="1400" b="1" cap="none">
              <a:solidFill>
                <a:schemeClr val="dk2"/>
              </a:solidFill>
              <a:latin typeface="Avenir"/>
              <a:ea typeface="Avenir"/>
              <a:cs typeface="Avenir"/>
              <a:sym typeface="Avenir"/>
            </a:endParaRPr>
          </a:p>
        </p:txBody>
      </p:sp>
      <p:cxnSp>
        <p:nvCxnSpPr>
          <p:cNvPr id="202" name="Google Shape;202;p5"/>
          <p:cNvCxnSpPr/>
          <p:nvPr/>
        </p:nvCxnSpPr>
        <p:spPr>
          <a:xfrm rot="10800000">
            <a:off x="8500" y="3985801"/>
            <a:ext cx="12174900" cy="11100"/>
          </a:xfrm>
          <a:prstGeom prst="straightConnector1">
            <a:avLst/>
          </a:prstGeom>
          <a:noFill/>
          <a:ln w="38100" cap="flat" cmpd="sng">
            <a:solidFill>
              <a:schemeClr val="lt1"/>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09" name="Google Shape;209;p6"/>
          <p:cNvSpPr/>
          <p:nvPr/>
        </p:nvSpPr>
        <p:spPr>
          <a:xfrm>
            <a:off x="6096000" y="5267"/>
            <a:ext cx="6095998" cy="684746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10" name="Google Shape;210;p6" descr="A picture containing text, electronics, monitor, display&#10;&#10;Description automatically generated"/>
          <p:cNvPicPr preferRelativeResize="0">
            <a:picLocks noGrp="1"/>
          </p:cNvPicPr>
          <p:nvPr>
            <p:ph type="body" idx="1"/>
          </p:nvPr>
        </p:nvPicPr>
        <p:blipFill rotWithShape="1">
          <a:blip r:embed="rId3">
            <a:alphaModFix/>
          </a:blip>
          <a:srcRect/>
          <a:stretch/>
        </p:blipFill>
        <p:spPr>
          <a:xfrm>
            <a:off x="2569846" y="-7484"/>
            <a:ext cx="9622200" cy="6873000"/>
          </a:xfrm>
          <a:prstGeom prst="rect">
            <a:avLst/>
          </a:prstGeom>
          <a:noFill/>
          <a:ln>
            <a:noFill/>
          </a:ln>
        </p:spPr>
      </p:pic>
      <p:sp>
        <p:nvSpPr>
          <p:cNvPr id="211" name="Google Shape;211;p6"/>
          <p:cNvSpPr/>
          <p:nvPr/>
        </p:nvSpPr>
        <p:spPr>
          <a:xfrm>
            <a:off x="-1232536" y="2659559"/>
            <a:ext cx="59436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i="1">
                <a:solidFill>
                  <a:schemeClr val="dk1"/>
                </a:solidFill>
                <a:latin typeface="Times New Roman"/>
                <a:ea typeface="Times New Roman"/>
                <a:cs typeface="Times New Roman"/>
                <a:sym typeface="Times New Roman"/>
              </a:rPr>
              <a:t>aesthetics</a:t>
            </a:r>
            <a:endParaRPr i="1"/>
          </a:p>
        </p:txBody>
      </p:sp>
      <p:pic>
        <p:nvPicPr>
          <p:cNvPr id="212" name="Google Shape;212;p6"/>
          <p:cNvPicPr preferRelativeResize="0"/>
          <p:nvPr/>
        </p:nvPicPr>
        <p:blipFill>
          <a:blip r:embed="rId4">
            <a:alphaModFix/>
          </a:blip>
          <a:stretch>
            <a:fillRect/>
          </a:stretch>
        </p:blipFill>
        <p:spPr>
          <a:xfrm>
            <a:off x="3972500" y="713700"/>
            <a:ext cx="6851876" cy="4301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g125dbed2fe0_0_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19" name="Google Shape;219;g125dbed2fe0_0_33"/>
          <p:cNvSpPr/>
          <p:nvPr/>
        </p:nvSpPr>
        <p:spPr>
          <a:xfrm>
            <a:off x="6096000" y="5267"/>
            <a:ext cx="6096000" cy="6847500"/>
          </a:xfrm>
          <a:prstGeom prst="rect">
            <a:avLst/>
          </a:prstGeom>
          <a:gradFill>
            <a:gsLst>
              <a:gs pos="0">
                <a:srgbClr val="E2BCB2"/>
              </a:gs>
              <a:gs pos="100000">
                <a:srgbClr val="B76D5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20" name="Google Shape;220;g125dbed2fe0_0_33"/>
          <p:cNvSpPr/>
          <p:nvPr/>
        </p:nvSpPr>
        <p:spPr>
          <a:xfrm>
            <a:off x="-157162" y="6340501"/>
            <a:ext cx="59436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a:p>
        </p:txBody>
      </p:sp>
      <p:sp>
        <p:nvSpPr>
          <p:cNvPr id="221" name="Google Shape;221;g125dbed2fe0_0_33"/>
          <p:cNvSpPr/>
          <p:nvPr/>
        </p:nvSpPr>
        <p:spPr>
          <a:xfrm>
            <a:off x="6172199" y="6340501"/>
            <a:ext cx="59436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a:solidFill>
                  <a:schemeClr val="dk1"/>
                </a:solidFill>
                <a:latin typeface="Times New Roman"/>
                <a:ea typeface="Times New Roman"/>
                <a:cs typeface="Times New Roman"/>
                <a:sym typeface="Times New Roman"/>
              </a:rPr>
              <a:t>JUST A FEW COMMENTS </a:t>
            </a:r>
            <a:r>
              <a:rPr lang="en-US" sz="1800">
                <a:solidFill>
                  <a:schemeClr val="dk1"/>
                </a:solidFill>
                <a:latin typeface="Times New Roman"/>
                <a:ea typeface="Times New Roman"/>
                <a:cs typeface="Times New Roman"/>
                <a:sym typeface="Times New Roman"/>
              </a:rPr>
              <a:t>↑</a:t>
            </a:r>
            <a:endParaRPr/>
          </a:p>
        </p:txBody>
      </p:sp>
      <p:sp>
        <p:nvSpPr>
          <p:cNvPr id="222" name="Google Shape;222;g125dbed2fe0_0_33"/>
          <p:cNvSpPr/>
          <p:nvPr/>
        </p:nvSpPr>
        <p:spPr>
          <a:xfrm>
            <a:off x="-599028" y="159142"/>
            <a:ext cx="72015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i="1">
                <a:solidFill>
                  <a:schemeClr val="dk1"/>
                </a:solidFill>
                <a:latin typeface="Times New Roman"/>
                <a:ea typeface="Times New Roman"/>
                <a:cs typeface="Times New Roman"/>
                <a:sym typeface="Times New Roman"/>
              </a:rPr>
              <a:t>our successful blog</a:t>
            </a:r>
            <a:endParaRPr i="1"/>
          </a:p>
        </p:txBody>
      </p:sp>
      <p:pic>
        <p:nvPicPr>
          <p:cNvPr id="223" name="Google Shape;223;g125dbed2fe0_0_33"/>
          <p:cNvPicPr preferRelativeResize="0"/>
          <p:nvPr/>
        </p:nvPicPr>
        <p:blipFill>
          <a:blip r:embed="rId3">
            <a:alphaModFix/>
          </a:blip>
          <a:stretch>
            <a:fillRect/>
          </a:stretch>
        </p:blipFill>
        <p:spPr>
          <a:xfrm>
            <a:off x="6414063" y="1009975"/>
            <a:ext cx="5459875" cy="4603125"/>
          </a:xfrm>
          <a:prstGeom prst="rect">
            <a:avLst/>
          </a:prstGeom>
          <a:noFill/>
          <a:ln>
            <a:noFill/>
          </a:ln>
        </p:spPr>
      </p:pic>
      <p:pic>
        <p:nvPicPr>
          <p:cNvPr id="224" name="Google Shape;224;g125dbed2fe0_0_33"/>
          <p:cNvPicPr preferRelativeResize="0"/>
          <p:nvPr/>
        </p:nvPicPr>
        <p:blipFill>
          <a:blip r:embed="rId4">
            <a:alphaModFix/>
          </a:blip>
          <a:stretch>
            <a:fillRect/>
          </a:stretch>
        </p:blipFill>
        <p:spPr>
          <a:xfrm>
            <a:off x="195125" y="730029"/>
            <a:ext cx="5613199" cy="2995700"/>
          </a:xfrm>
          <a:prstGeom prst="rect">
            <a:avLst/>
          </a:prstGeom>
          <a:noFill/>
          <a:ln>
            <a:noFill/>
          </a:ln>
        </p:spPr>
      </p:pic>
      <p:pic>
        <p:nvPicPr>
          <p:cNvPr id="225" name="Google Shape;225;g125dbed2fe0_0_33"/>
          <p:cNvPicPr preferRelativeResize="0"/>
          <p:nvPr/>
        </p:nvPicPr>
        <p:blipFill>
          <a:blip r:embed="rId5">
            <a:alphaModFix/>
          </a:blip>
          <a:stretch>
            <a:fillRect/>
          </a:stretch>
        </p:blipFill>
        <p:spPr>
          <a:xfrm>
            <a:off x="195125" y="3845675"/>
            <a:ext cx="5613199" cy="28641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Google Shape;231;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32" name="Google Shape;232;p8"/>
          <p:cNvSpPr/>
          <p:nvPr/>
        </p:nvSpPr>
        <p:spPr>
          <a:xfrm>
            <a:off x="6096000" y="5267"/>
            <a:ext cx="6095998" cy="6847466"/>
          </a:xfrm>
          <a:prstGeom prst="rect">
            <a:avLst/>
          </a:prstGeom>
          <a:gradFill>
            <a:gsLst>
              <a:gs pos="0">
                <a:srgbClr val="E2BCB2"/>
              </a:gs>
              <a:gs pos="100000">
                <a:srgbClr val="B76D5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33" name="Google Shape;233;p8"/>
          <p:cNvSpPr/>
          <p:nvPr/>
        </p:nvSpPr>
        <p:spPr>
          <a:xfrm>
            <a:off x="-157162" y="6340501"/>
            <a:ext cx="5943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a:p>
        </p:txBody>
      </p:sp>
      <p:sp>
        <p:nvSpPr>
          <p:cNvPr id="234" name="Google Shape;234;p8"/>
          <p:cNvSpPr/>
          <p:nvPr/>
        </p:nvSpPr>
        <p:spPr>
          <a:xfrm>
            <a:off x="-599028" y="159142"/>
            <a:ext cx="72015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a:solidFill>
                  <a:schemeClr val="dk1"/>
                </a:solidFill>
                <a:latin typeface="Times New Roman"/>
                <a:ea typeface="Times New Roman"/>
                <a:cs typeface="Times New Roman"/>
                <a:sym typeface="Times New Roman"/>
              </a:rPr>
              <a:t>the gift card campaign</a:t>
            </a:r>
            <a:endParaRPr i="1"/>
          </a:p>
        </p:txBody>
      </p:sp>
      <p:pic>
        <p:nvPicPr>
          <p:cNvPr id="235" name="Google Shape;235;p8"/>
          <p:cNvPicPr preferRelativeResize="0"/>
          <p:nvPr/>
        </p:nvPicPr>
        <p:blipFill>
          <a:blip r:embed="rId3">
            <a:alphaModFix/>
          </a:blip>
          <a:stretch>
            <a:fillRect/>
          </a:stretch>
        </p:blipFill>
        <p:spPr>
          <a:xfrm>
            <a:off x="485900" y="3657449"/>
            <a:ext cx="5031649" cy="2815576"/>
          </a:xfrm>
          <a:prstGeom prst="rect">
            <a:avLst/>
          </a:prstGeom>
          <a:noFill/>
          <a:ln>
            <a:noFill/>
          </a:ln>
        </p:spPr>
      </p:pic>
      <p:pic>
        <p:nvPicPr>
          <p:cNvPr id="236" name="Google Shape;236;p8"/>
          <p:cNvPicPr preferRelativeResize="0"/>
          <p:nvPr/>
        </p:nvPicPr>
        <p:blipFill>
          <a:blip r:embed="rId4">
            <a:alphaModFix/>
          </a:blip>
          <a:stretch>
            <a:fillRect/>
          </a:stretch>
        </p:blipFill>
        <p:spPr>
          <a:xfrm>
            <a:off x="363363" y="787650"/>
            <a:ext cx="5276723" cy="2640925"/>
          </a:xfrm>
          <a:prstGeom prst="rect">
            <a:avLst/>
          </a:prstGeom>
          <a:noFill/>
          <a:ln>
            <a:noFill/>
          </a:ln>
        </p:spPr>
      </p:pic>
      <p:pic>
        <p:nvPicPr>
          <p:cNvPr id="237" name="Google Shape;237;p8"/>
          <p:cNvPicPr preferRelativeResize="0"/>
          <p:nvPr/>
        </p:nvPicPr>
        <p:blipFill>
          <a:blip r:embed="rId5">
            <a:alphaModFix/>
          </a:blip>
          <a:stretch>
            <a:fillRect/>
          </a:stretch>
        </p:blipFill>
        <p:spPr>
          <a:xfrm>
            <a:off x="6832475" y="481950"/>
            <a:ext cx="4623048" cy="2946626"/>
          </a:xfrm>
          <a:prstGeom prst="rect">
            <a:avLst/>
          </a:prstGeom>
          <a:noFill/>
          <a:ln>
            <a:noFill/>
          </a:ln>
        </p:spPr>
      </p:pic>
      <p:pic>
        <p:nvPicPr>
          <p:cNvPr id="238" name="Google Shape;238;p8"/>
          <p:cNvPicPr preferRelativeResize="0"/>
          <p:nvPr/>
        </p:nvPicPr>
        <p:blipFill>
          <a:blip r:embed="rId6">
            <a:alphaModFix/>
          </a:blip>
          <a:stretch>
            <a:fillRect/>
          </a:stretch>
        </p:blipFill>
        <p:spPr>
          <a:xfrm>
            <a:off x="6832475" y="3428575"/>
            <a:ext cx="4623048" cy="28685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D8CD"/>
        </a:solidFill>
        <a:effectLst/>
      </p:bgPr>
    </p:bg>
    <p:spTree>
      <p:nvGrpSpPr>
        <p:cNvPr id="1" name="Shape 243"/>
        <p:cNvGrpSpPr/>
        <p:nvPr/>
      </p:nvGrpSpPr>
      <p:grpSpPr>
        <a:xfrm>
          <a:off x="0" y="0"/>
          <a:ext cx="0" cy="0"/>
          <a:chOff x="0" y="0"/>
          <a:chExt cx="0" cy="0"/>
        </a:xfrm>
      </p:grpSpPr>
      <p:sp>
        <p:nvSpPr>
          <p:cNvPr id="244" name="Google Shape;244;p9"/>
          <p:cNvSpPr/>
          <p:nvPr/>
        </p:nvSpPr>
        <p:spPr>
          <a:xfrm>
            <a:off x="0" y="0"/>
            <a:ext cx="12192000" cy="6858000"/>
          </a:xfrm>
          <a:prstGeom prst="rect">
            <a:avLst/>
          </a:prstGeom>
          <a:gradFill>
            <a:gsLst>
              <a:gs pos="0">
                <a:srgbClr val="E2BCB2"/>
              </a:gs>
              <a:gs pos="100000">
                <a:srgbClr val="B76D5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45" name="Google Shape;245;p9"/>
          <p:cNvSpPr/>
          <p:nvPr/>
        </p:nvSpPr>
        <p:spPr>
          <a:xfrm>
            <a:off x="0" y="1866901"/>
            <a:ext cx="12192000" cy="4991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46" name="Google Shape;246;p9"/>
          <p:cNvPicPr preferRelativeResize="0"/>
          <p:nvPr/>
        </p:nvPicPr>
        <p:blipFill>
          <a:blip r:embed="rId3">
            <a:alphaModFix/>
          </a:blip>
          <a:stretch>
            <a:fillRect/>
          </a:stretch>
        </p:blipFill>
        <p:spPr>
          <a:xfrm>
            <a:off x="2624463" y="1866900"/>
            <a:ext cx="6943076" cy="8179200"/>
          </a:xfrm>
          <a:prstGeom prst="rect">
            <a:avLst/>
          </a:prstGeom>
          <a:noFill/>
          <a:ln>
            <a:noFill/>
          </a:ln>
        </p:spPr>
      </p:pic>
      <p:sp>
        <p:nvSpPr>
          <p:cNvPr id="247" name="Google Shape;247;p9"/>
          <p:cNvSpPr txBox="1">
            <a:spLocks noGrp="1"/>
          </p:cNvSpPr>
          <p:nvPr>
            <p:ph type="title"/>
          </p:nvPr>
        </p:nvSpPr>
        <p:spPr>
          <a:xfrm>
            <a:off x="1258213" y="449651"/>
            <a:ext cx="9343200" cy="999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2800"/>
              <a:buFont typeface="Times New Roman"/>
              <a:buNone/>
            </a:pPr>
            <a:r>
              <a:rPr lang="en-US" sz="2800" i="1">
                <a:latin typeface="Times New Roman"/>
                <a:ea typeface="Times New Roman"/>
                <a:cs typeface="Times New Roman"/>
                <a:sym typeface="Times New Roman"/>
              </a:rPr>
              <a:t>google analytics</a:t>
            </a:r>
            <a:endParaRPr i="1"/>
          </a:p>
        </p:txBody>
      </p:sp>
    </p:spTree>
  </p:cSld>
  <p:clrMapOvr>
    <a:masterClrMapping/>
  </p:clrMapOvr>
</p:sld>
</file>

<file path=ppt/theme/theme1.xml><?xml version="1.0" encoding="utf-8"?>
<a:theme xmlns:a="http://schemas.openxmlformats.org/drawingml/2006/main" name="BohemianVTI">
  <a:themeElements>
    <a:clrScheme name="Boho">
      <a:dk1>
        <a:srgbClr val="000000"/>
      </a:dk1>
      <a:lt1>
        <a:srgbClr val="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2092</Words>
  <Application>Microsoft Macintosh PowerPoint</Application>
  <PresentationFormat>Widescreen</PresentationFormat>
  <Paragraphs>113</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Avenir</vt:lpstr>
      <vt:lpstr>Calibri</vt:lpstr>
      <vt:lpstr>Georgia</vt:lpstr>
      <vt:lpstr>Times New Roman</vt:lpstr>
      <vt:lpstr>BohemianVTI</vt:lpstr>
      <vt:lpstr>PowerPoint Presentation</vt:lpstr>
      <vt:lpstr>reasoning for course</vt:lpstr>
      <vt:lpstr>PowerPoint Presentation</vt:lpstr>
      <vt:lpstr>PowerPoint Presentation</vt:lpstr>
      <vt:lpstr>PowerPoint Presentation</vt:lpstr>
      <vt:lpstr>PowerPoint Presentation</vt:lpstr>
      <vt:lpstr>PowerPoint Presentation</vt:lpstr>
      <vt:lpstr>PowerPoint Presentation</vt:lpstr>
      <vt:lpstr>google analytics</vt:lpstr>
      <vt:lpstr>google analytics</vt:lpstr>
      <vt:lpstr>google analytics</vt:lpstr>
      <vt:lpstr>class analytics</vt:lpstr>
      <vt:lpstr>PowerPoint Presentation</vt:lpstr>
      <vt:lpstr>facebook &amp; instagram analytics</vt:lpstr>
      <vt:lpstr>facebook &amp; instagram analytics</vt:lpstr>
      <vt:lpstr>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Addison Lentz</dc:creator>
  <cp:lastModifiedBy>Sandra Stenson</cp:lastModifiedBy>
  <cp:revision>1</cp:revision>
  <dcterms:created xsi:type="dcterms:W3CDTF">2022-04-20T13:16:48Z</dcterms:created>
  <dcterms:modified xsi:type="dcterms:W3CDTF">2022-04-25T17:52:41Z</dcterms:modified>
</cp:coreProperties>
</file>